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25"/>
  </p:notesMasterIdLst>
  <p:sldIdLst>
    <p:sldId id="259" r:id="rId2"/>
    <p:sldId id="277" r:id="rId3"/>
    <p:sldId id="296" r:id="rId4"/>
    <p:sldId id="297" r:id="rId5"/>
    <p:sldId id="306" r:id="rId6"/>
    <p:sldId id="256" r:id="rId7"/>
    <p:sldId id="258" r:id="rId8"/>
    <p:sldId id="260" r:id="rId9"/>
    <p:sldId id="280" r:id="rId10"/>
    <p:sldId id="282" r:id="rId11"/>
    <p:sldId id="294" r:id="rId12"/>
    <p:sldId id="295" r:id="rId13"/>
    <p:sldId id="298" r:id="rId14"/>
    <p:sldId id="307" r:id="rId15"/>
    <p:sldId id="308" r:id="rId16"/>
    <p:sldId id="309" r:id="rId17"/>
    <p:sldId id="299" r:id="rId18"/>
    <p:sldId id="300" r:id="rId19"/>
    <p:sldId id="301" r:id="rId20"/>
    <p:sldId id="302" r:id="rId21"/>
    <p:sldId id="303" r:id="rId22"/>
    <p:sldId id="304" r:id="rId23"/>
    <p:sldId id="305" r:id="rId2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47" autoAdjust="0"/>
    <p:restoredTop sz="94696" autoAdjust="0"/>
  </p:normalViewPr>
  <p:slideViewPr>
    <p:cSldViewPr>
      <p:cViewPr varScale="1">
        <p:scale>
          <a:sx n="61" d="100"/>
          <a:sy n="61" d="100"/>
        </p:scale>
        <p:origin x="-12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2.xml"/><Relationship Id="rId6" Type="http://schemas.openxmlformats.org/officeDocument/2006/relationships/slide" Target="slides/slide19.xml"/><Relationship Id="rId5" Type="http://schemas.openxmlformats.org/officeDocument/2006/relationships/slide" Target="slides/slide18.xml"/><Relationship Id="rId4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0E30F2-A259-474C-AD18-E37223C842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7 w 717"/>
                <a:gd name="T1" fmla="*/ 845 h 845"/>
                <a:gd name="T2" fmla="*/ 727 w 717"/>
                <a:gd name="T3" fmla="*/ 821 h 845"/>
                <a:gd name="T4" fmla="*/ 584 w 717"/>
                <a:gd name="T5" fmla="*/ 605 h 845"/>
                <a:gd name="T6" fmla="*/ 411 w 717"/>
                <a:gd name="T7" fmla="*/ 396 h 845"/>
                <a:gd name="T8" fmla="*/ 226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4 w 717"/>
                <a:gd name="T15" fmla="*/ 198 h 845"/>
                <a:gd name="T16" fmla="*/ 405 w 717"/>
                <a:gd name="T17" fmla="*/ 408 h 845"/>
                <a:gd name="T18" fmla="*/ 578 w 717"/>
                <a:gd name="T19" fmla="*/ 623 h 845"/>
                <a:gd name="T20" fmla="*/ 727 w 717"/>
                <a:gd name="T21" fmla="*/ 845 h 845"/>
                <a:gd name="T22" fmla="*/ 72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2 w 407"/>
                <a:gd name="T1" fmla="*/ 414 h 414"/>
                <a:gd name="T2" fmla="*/ 412 w 407"/>
                <a:gd name="T3" fmla="*/ 396 h 414"/>
                <a:gd name="T4" fmla="*/ 227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1 w 407"/>
                <a:gd name="T13" fmla="*/ 204 h 414"/>
                <a:gd name="T14" fmla="*/ 412 w 407"/>
                <a:gd name="T15" fmla="*/ 414 h 414"/>
                <a:gd name="T16" fmla="*/ 412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6 w 586"/>
                <a:gd name="T1" fmla="*/ 0 h 599"/>
                <a:gd name="T2" fmla="*/ 578 w 586"/>
                <a:gd name="T3" fmla="*/ 0 h 599"/>
                <a:gd name="T4" fmla="*/ 412 w 586"/>
                <a:gd name="T5" fmla="*/ 132 h 599"/>
                <a:gd name="T6" fmla="*/ 262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2 w 586"/>
                <a:gd name="T17" fmla="*/ 282 h 599"/>
                <a:gd name="T18" fmla="*/ 418 w 586"/>
                <a:gd name="T19" fmla="*/ 138 h 599"/>
                <a:gd name="T20" fmla="*/ 596 w 586"/>
                <a:gd name="T21" fmla="*/ 0 h 599"/>
                <a:gd name="T22" fmla="*/ 59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4 w 269"/>
                <a:gd name="T1" fmla="*/ 0 h 252"/>
                <a:gd name="T2" fmla="*/ 256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4 w 269"/>
                <a:gd name="T15" fmla="*/ 0 h 252"/>
                <a:gd name="T16" fmla="*/ 274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07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307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487B7-6D5A-45C3-B794-2052FFB9C0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B2739-79D4-44A9-BC89-CA6012C10D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0A89C-9A37-466D-8BC4-97A66F6F08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2653A-A2B2-4E8C-9005-6A478A91F8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284CD-78FC-4115-8281-72CD208DD1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FC39F-F57D-4CFE-B598-4CC663C193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7FFFD-F3D7-4420-AF58-1CA4F23B0A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64F01-5043-4A58-8960-60295E1526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E5C18-8F17-446B-A6FD-E79BD92D68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742B9-DD0A-4B7A-997A-DFAFF05D9F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DE5F8-40D9-48DA-9C53-8FDA736888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1FBA9-E557-4E6D-82C9-4C9F4A3D20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8A79F-7323-4DC8-969E-31E29CCA4F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97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  <p:sp>
            <p:nvSpPr>
              <p:cNvPr id="297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Arial" charset="0"/>
                </a:endParaRPr>
              </a:p>
            </p:txBody>
          </p:sp>
        </p:grpSp>
        <p:sp>
          <p:nvSpPr>
            <p:cNvPr id="297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7 w 717"/>
                <a:gd name="T1" fmla="*/ 845 h 845"/>
                <a:gd name="T2" fmla="*/ 727 w 717"/>
                <a:gd name="T3" fmla="*/ 821 h 845"/>
                <a:gd name="T4" fmla="*/ 584 w 717"/>
                <a:gd name="T5" fmla="*/ 605 h 845"/>
                <a:gd name="T6" fmla="*/ 411 w 717"/>
                <a:gd name="T7" fmla="*/ 396 h 845"/>
                <a:gd name="T8" fmla="*/ 226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4 w 717"/>
                <a:gd name="T15" fmla="*/ 198 h 845"/>
                <a:gd name="T16" fmla="*/ 405 w 717"/>
                <a:gd name="T17" fmla="*/ 408 h 845"/>
                <a:gd name="T18" fmla="*/ 578 w 717"/>
                <a:gd name="T19" fmla="*/ 623 h 845"/>
                <a:gd name="T20" fmla="*/ 727 w 717"/>
                <a:gd name="T21" fmla="*/ 845 h 845"/>
                <a:gd name="T22" fmla="*/ 72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2 w 407"/>
                <a:gd name="T1" fmla="*/ 414 h 414"/>
                <a:gd name="T2" fmla="*/ 412 w 407"/>
                <a:gd name="T3" fmla="*/ 396 h 414"/>
                <a:gd name="T4" fmla="*/ 227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1 w 407"/>
                <a:gd name="T13" fmla="*/ 204 h 414"/>
                <a:gd name="T14" fmla="*/ 412 w 407"/>
                <a:gd name="T15" fmla="*/ 414 h 414"/>
                <a:gd name="T16" fmla="*/ 412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Arial" charset="0"/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6 w 586"/>
                <a:gd name="T1" fmla="*/ 0 h 599"/>
                <a:gd name="T2" fmla="*/ 578 w 586"/>
                <a:gd name="T3" fmla="*/ 0 h 599"/>
                <a:gd name="T4" fmla="*/ 412 w 586"/>
                <a:gd name="T5" fmla="*/ 132 h 599"/>
                <a:gd name="T6" fmla="*/ 262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2 w 586"/>
                <a:gd name="T17" fmla="*/ 282 h 599"/>
                <a:gd name="T18" fmla="*/ 418 w 586"/>
                <a:gd name="T19" fmla="*/ 138 h 599"/>
                <a:gd name="T20" fmla="*/ 596 w 586"/>
                <a:gd name="T21" fmla="*/ 0 h 599"/>
                <a:gd name="T22" fmla="*/ 59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4 w 269"/>
                <a:gd name="T1" fmla="*/ 0 h 252"/>
                <a:gd name="T2" fmla="*/ 256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4 w 269"/>
                <a:gd name="T15" fmla="*/ 0 h 252"/>
                <a:gd name="T16" fmla="*/ 274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97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97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7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7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9A8897D-6896-406C-9A2F-ADF7A85AFE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97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video" Target="file:///C:\Fab\Isn\Diaporama\horse_jump_9_wmv.wmv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video" Target="file:///C:\Fab\Isn\Diaporama\Caissiere.wmv" TargetMode="External"/><Relationship Id="rId16" Type="http://schemas.openxmlformats.org/officeDocument/2006/relationships/image" Target="../media/image11.jpeg"/><Relationship Id="rId20" Type="http://schemas.openxmlformats.org/officeDocument/2006/relationships/image" Target="../media/image14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image" Target="http://www.tech-computer.fr/images/pc.jpg" TargetMode="External"/><Relationship Id="rId5" Type="http://schemas.openxmlformats.org/officeDocument/2006/relationships/notesSlide" Target="../notesSlides/notesSlide4.xml"/><Relationship Id="rId15" Type="http://schemas.openxmlformats.org/officeDocument/2006/relationships/image" Target="../media/image10.jpeg"/><Relationship Id="rId10" Type="http://schemas.openxmlformats.org/officeDocument/2006/relationships/image" Target="../media/image6.jpeg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Relationship Id="rId9" Type="http://schemas.openxmlformats.org/officeDocument/2006/relationships/image" Target="http://www.informanews.net/imagenews/PC-Airis.jpg" TargetMode="External"/><Relationship Id="rId1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7538" y="542925"/>
            <a:ext cx="540543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76250" y="5013325"/>
            <a:ext cx="8229600" cy="1139825"/>
          </a:xfrm>
        </p:spPr>
        <p:txBody>
          <a:bodyPr/>
          <a:lstStyle/>
          <a:p>
            <a:r>
              <a:rPr lang="fr-FR" smtClean="0"/>
              <a:t>Présentiel du 1/12/2011</a:t>
            </a:r>
          </a:p>
        </p:txBody>
      </p:sp>
      <p:sp>
        <p:nvSpPr>
          <p:cNvPr id="5" name="Titre 2"/>
          <p:cNvSpPr txBox="1">
            <a:spLocks/>
          </p:cNvSpPr>
          <p:nvPr/>
        </p:nvSpPr>
        <p:spPr bwMode="auto">
          <a:xfrm>
            <a:off x="476250" y="36449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Informatique et Sciences du Numérique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8280400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5" descr="C:\Users\LAZAAR\Documents\FormationBAC_ISN\Presentiel\Relevé_Température\Record_2011-07-26_22-03-30.cs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196975"/>
            <a:ext cx="3240088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3" y="1062038"/>
            <a:ext cx="49530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973168">
            <a:off x="2080419" y="3018631"/>
            <a:ext cx="5603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11975" y="895350"/>
            <a:ext cx="14128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>
          <a:xfrm>
            <a:off x="3851275" y="1497013"/>
            <a:ext cx="3060700" cy="3968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1938" y="4489450"/>
            <a:ext cx="2233612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Connecteur droit 28"/>
          <p:cNvCxnSpPr>
            <a:stCxn id="0" idx="2"/>
          </p:cNvCxnSpPr>
          <p:nvPr/>
        </p:nvCxnSpPr>
        <p:spPr>
          <a:xfrm flipH="1">
            <a:off x="7618413" y="2911475"/>
            <a:ext cx="0" cy="15779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96" name="ZoneTexte 31"/>
          <p:cNvSpPr txBox="1">
            <a:spLocks noChangeArrowheads="1"/>
          </p:cNvSpPr>
          <p:nvPr/>
        </p:nvSpPr>
        <p:spPr bwMode="auto">
          <a:xfrm>
            <a:off x="6845300" y="533400"/>
            <a:ext cx="1900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alibri" pitchFamily="34" charset="0"/>
              </a:rPr>
              <a:t>Partie Commande</a:t>
            </a:r>
            <a:endParaRPr lang="fr-FR">
              <a:latin typeface="Calibri" pitchFamily="34" charset="0"/>
            </a:endParaRPr>
          </a:p>
        </p:txBody>
      </p:sp>
      <p:sp>
        <p:nvSpPr>
          <p:cNvPr id="12297" name="ZoneTexte 32"/>
          <p:cNvSpPr txBox="1">
            <a:spLocks noChangeArrowheads="1"/>
          </p:cNvSpPr>
          <p:nvPr/>
        </p:nvSpPr>
        <p:spPr bwMode="auto">
          <a:xfrm>
            <a:off x="1258888" y="692150"/>
            <a:ext cx="174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alibri" pitchFamily="34" charset="0"/>
              </a:rPr>
              <a:t>Partie Opérative</a:t>
            </a:r>
          </a:p>
        </p:txBody>
      </p:sp>
      <p:sp>
        <p:nvSpPr>
          <p:cNvPr id="12298" name="ZoneTexte 33"/>
          <p:cNvSpPr txBox="1">
            <a:spLocks noChangeArrowheads="1"/>
          </p:cNvSpPr>
          <p:nvPr/>
        </p:nvSpPr>
        <p:spPr bwMode="auto">
          <a:xfrm>
            <a:off x="6775450" y="5924550"/>
            <a:ext cx="2039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alibri" pitchFamily="34" charset="0"/>
              </a:rPr>
              <a:t>Poste local de suivi </a:t>
            </a:r>
            <a:endParaRPr lang="fr-FR">
              <a:latin typeface="Calibri" pitchFamily="34" charset="0"/>
            </a:endParaRPr>
          </a:p>
        </p:txBody>
      </p:sp>
      <p:sp>
        <p:nvSpPr>
          <p:cNvPr id="12299" name="ZoneTexte 35"/>
          <p:cNvSpPr txBox="1">
            <a:spLocks noChangeArrowheads="1"/>
          </p:cNvSpPr>
          <p:nvPr/>
        </p:nvSpPr>
        <p:spPr bwMode="auto">
          <a:xfrm>
            <a:off x="2190750" y="188913"/>
            <a:ext cx="4506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FF0000"/>
                </a:solidFill>
                <a:latin typeface="Calibri" pitchFamily="34" charset="0"/>
              </a:rPr>
              <a:t>Présentation du Système existant </a:t>
            </a:r>
          </a:p>
        </p:txBody>
      </p:sp>
      <p:sp>
        <p:nvSpPr>
          <p:cNvPr id="12300" name="ZoneTexte 36"/>
          <p:cNvSpPr txBox="1">
            <a:spLocks noChangeArrowheads="1"/>
          </p:cNvSpPr>
          <p:nvPr/>
        </p:nvSpPr>
        <p:spPr bwMode="auto">
          <a:xfrm>
            <a:off x="7223125" y="3219450"/>
            <a:ext cx="170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>
                <a:latin typeface="Calibri" pitchFamily="34" charset="0"/>
              </a:rPr>
              <a:t>       Ethernet </a:t>
            </a:r>
          </a:p>
          <a:p>
            <a:r>
              <a:rPr lang="fr-FR" sz="1600" b="1">
                <a:latin typeface="Calibri" pitchFamily="34" charset="0"/>
              </a:rPr>
              <a:t>&lt;ModBus TCP/IP&gt;</a:t>
            </a:r>
          </a:p>
        </p:txBody>
      </p:sp>
      <p:sp>
        <p:nvSpPr>
          <p:cNvPr id="12301" name="ZoneTexte 37"/>
          <p:cNvSpPr txBox="1">
            <a:spLocks noChangeArrowheads="1"/>
          </p:cNvSpPr>
          <p:nvPr/>
        </p:nvSpPr>
        <p:spPr bwMode="auto">
          <a:xfrm>
            <a:off x="4481513" y="1158875"/>
            <a:ext cx="13922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>
                <a:solidFill>
                  <a:srgbClr val="FF0000"/>
                </a:solidFill>
                <a:latin typeface="Calibri" pitchFamily="34" charset="0"/>
              </a:rPr>
              <a:t>Liaison filaires</a:t>
            </a:r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2360613" y="2276475"/>
            <a:ext cx="0" cy="7381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2360613" y="1700213"/>
            <a:ext cx="1000125" cy="5762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348038" y="1700213"/>
            <a:ext cx="23764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5724525" y="1700213"/>
            <a:ext cx="0" cy="34925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0" idx="1"/>
          </p:cNvCxnSpPr>
          <p:nvPr/>
        </p:nvCxnSpPr>
        <p:spPr>
          <a:xfrm>
            <a:off x="5724525" y="5192713"/>
            <a:ext cx="88741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7" name="ZoneTexte 36"/>
          <p:cNvSpPr txBox="1">
            <a:spLocks noChangeArrowheads="1"/>
          </p:cNvSpPr>
          <p:nvPr/>
        </p:nvSpPr>
        <p:spPr bwMode="auto">
          <a:xfrm>
            <a:off x="5580063" y="5207000"/>
            <a:ext cx="857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>
                <a:latin typeface="Calibri" pitchFamily="34" charset="0"/>
              </a:rPr>
              <a:t>       USB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oneTexte 32"/>
          <p:cNvSpPr txBox="1">
            <a:spLocks noChangeArrowheads="1"/>
          </p:cNvSpPr>
          <p:nvPr/>
        </p:nvSpPr>
        <p:spPr bwMode="auto">
          <a:xfrm>
            <a:off x="2541588" y="633413"/>
            <a:ext cx="3373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>
                <a:latin typeface="Calibri" pitchFamily="34" charset="0"/>
              </a:rPr>
              <a:t>Système de relevé de T°</a:t>
            </a:r>
          </a:p>
        </p:txBody>
      </p:sp>
      <p:sp>
        <p:nvSpPr>
          <p:cNvPr id="13315" name="ZoneTexte 35"/>
          <p:cNvSpPr txBox="1">
            <a:spLocks noChangeArrowheads="1"/>
          </p:cNvSpPr>
          <p:nvPr/>
        </p:nvSpPr>
        <p:spPr bwMode="auto">
          <a:xfrm>
            <a:off x="2387600" y="188913"/>
            <a:ext cx="4113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FF0000"/>
                </a:solidFill>
                <a:latin typeface="Calibri" pitchFamily="34" charset="0"/>
              </a:rPr>
              <a:t>AMELIORATIONS DEMANDEES </a:t>
            </a:r>
          </a:p>
        </p:txBody>
      </p:sp>
      <p:pic>
        <p:nvPicPr>
          <p:cNvPr id="13316" name="Picture 2" descr="C:\Users\LAZAAR\Documents\FormationBAC_ISN\Presentiel\Photo_PO\P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990600"/>
            <a:ext cx="5267325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Freeform 4"/>
          <p:cNvSpPr>
            <a:spLocks/>
          </p:cNvSpPr>
          <p:nvPr/>
        </p:nvSpPr>
        <p:spPr bwMode="auto">
          <a:xfrm rot="10800000" flipV="1">
            <a:off x="1360488" y="4035425"/>
            <a:ext cx="2362200" cy="609600"/>
          </a:xfrm>
          <a:custGeom>
            <a:avLst/>
            <a:gdLst>
              <a:gd name="T0" fmla="*/ 2147483647 w 1445"/>
              <a:gd name="T1" fmla="*/ 2147483647 h 968"/>
              <a:gd name="T2" fmla="*/ 2147483647 w 1445"/>
              <a:gd name="T3" fmla="*/ 2147483647 h 968"/>
              <a:gd name="T4" fmla="*/ 0 w 1445"/>
              <a:gd name="T5" fmla="*/ 2147483647 h 968"/>
              <a:gd name="T6" fmla="*/ 2147483647 w 1445"/>
              <a:gd name="T7" fmla="*/ 2147483647 h 968"/>
              <a:gd name="T8" fmla="*/ 2147483647 w 1445"/>
              <a:gd name="T9" fmla="*/ 2147483647 h 968"/>
              <a:gd name="T10" fmla="*/ 2147483647 w 1445"/>
              <a:gd name="T11" fmla="*/ 2147483647 h 968"/>
              <a:gd name="T12" fmla="*/ 2147483647 w 1445"/>
              <a:gd name="T13" fmla="*/ 2147483647 h 968"/>
              <a:gd name="T14" fmla="*/ 2147483647 w 1445"/>
              <a:gd name="T15" fmla="*/ 2147483647 h 968"/>
              <a:gd name="T16" fmla="*/ 2147483647 w 1445"/>
              <a:gd name="T17" fmla="*/ 2147483647 h 968"/>
              <a:gd name="T18" fmla="*/ 2147483647 w 1445"/>
              <a:gd name="T19" fmla="*/ 2147483647 h 968"/>
              <a:gd name="T20" fmla="*/ 2147483647 w 1445"/>
              <a:gd name="T21" fmla="*/ 2147483647 h 968"/>
              <a:gd name="T22" fmla="*/ 2147483647 w 1445"/>
              <a:gd name="T23" fmla="*/ 2147483647 h 968"/>
              <a:gd name="T24" fmla="*/ 2147483647 w 1445"/>
              <a:gd name="T25" fmla="*/ 2147483647 h 968"/>
              <a:gd name="T26" fmla="*/ 2147483647 w 1445"/>
              <a:gd name="T27" fmla="*/ 2147483647 h 968"/>
              <a:gd name="T28" fmla="*/ 2147483647 w 1445"/>
              <a:gd name="T29" fmla="*/ 2147483647 h 968"/>
              <a:gd name="T30" fmla="*/ 2147483647 w 1445"/>
              <a:gd name="T31" fmla="*/ 2147483647 h 968"/>
              <a:gd name="T32" fmla="*/ 2147483647 w 1445"/>
              <a:gd name="T33" fmla="*/ 2147483647 h 968"/>
              <a:gd name="T34" fmla="*/ 2147483647 w 1445"/>
              <a:gd name="T35" fmla="*/ 2147483647 h 968"/>
              <a:gd name="T36" fmla="*/ 2147483647 w 1445"/>
              <a:gd name="T37" fmla="*/ 2147483647 h 968"/>
              <a:gd name="T38" fmla="*/ 2147483647 w 1445"/>
              <a:gd name="T39" fmla="*/ 2147483647 h 968"/>
              <a:gd name="T40" fmla="*/ 2147483647 w 1445"/>
              <a:gd name="T41" fmla="*/ 2147483647 h 968"/>
              <a:gd name="T42" fmla="*/ 2147483647 w 1445"/>
              <a:gd name="T43" fmla="*/ 2147483647 h 968"/>
              <a:gd name="T44" fmla="*/ 2147483647 w 1445"/>
              <a:gd name="T45" fmla="*/ 2147483647 h 968"/>
              <a:gd name="T46" fmla="*/ 2147483647 w 1445"/>
              <a:gd name="T47" fmla="*/ 2147483647 h 968"/>
              <a:gd name="T48" fmla="*/ 2147483647 w 1445"/>
              <a:gd name="T49" fmla="*/ 2147483647 h 968"/>
              <a:gd name="T50" fmla="*/ 2147483647 w 1445"/>
              <a:gd name="T51" fmla="*/ 2147483647 h 968"/>
              <a:gd name="T52" fmla="*/ 2147483647 w 1445"/>
              <a:gd name="T53" fmla="*/ 2147483647 h 968"/>
              <a:gd name="T54" fmla="*/ 2147483647 w 1445"/>
              <a:gd name="T55" fmla="*/ 2147483647 h 968"/>
              <a:gd name="T56" fmla="*/ 2147483647 w 1445"/>
              <a:gd name="T57" fmla="*/ 2147483647 h 968"/>
              <a:gd name="T58" fmla="*/ 2147483647 w 1445"/>
              <a:gd name="T59" fmla="*/ 2147483647 h 968"/>
              <a:gd name="T60" fmla="*/ 2147483647 w 1445"/>
              <a:gd name="T61" fmla="*/ 2147483647 h 968"/>
              <a:gd name="T62" fmla="*/ 2147483647 w 1445"/>
              <a:gd name="T63" fmla="*/ 2147483647 h 968"/>
              <a:gd name="T64" fmla="*/ 2147483647 w 1445"/>
              <a:gd name="T65" fmla="*/ 2147483647 h 968"/>
              <a:gd name="T66" fmla="*/ 2147483647 w 1445"/>
              <a:gd name="T67" fmla="*/ 2147483647 h 968"/>
              <a:gd name="T68" fmla="*/ 2147483647 w 1445"/>
              <a:gd name="T69" fmla="*/ 2147483647 h 968"/>
              <a:gd name="T70" fmla="*/ 2147483647 w 1445"/>
              <a:gd name="T71" fmla="*/ 2147483647 h 968"/>
              <a:gd name="T72" fmla="*/ 2147483647 w 1445"/>
              <a:gd name="T73" fmla="*/ 2147483647 h 968"/>
              <a:gd name="T74" fmla="*/ 2147483647 w 1445"/>
              <a:gd name="T75" fmla="*/ 2147483647 h 968"/>
              <a:gd name="T76" fmla="*/ 2147483647 w 1445"/>
              <a:gd name="T77" fmla="*/ 2147483647 h 968"/>
              <a:gd name="T78" fmla="*/ 2147483647 w 1445"/>
              <a:gd name="T79" fmla="*/ 2147483647 h 968"/>
              <a:gd name="T80" fmla="*/ 2147483647 w 1445"/>
              <a:gd name="T81" fmla="*/ 2147483647 h 968"/>
              <a:gd name="T82" fmla="*/ 2147483647 w 1445"/>
              <a:gd name="T83" fmla="*/ 2147483647 h 968"/>
              <a:gd name="T84" fmla="*/ 2147483647 w 1445"/>
              <a:gd name="T85" fmla="*/ 0 h 968"/>
              <a:gd name="T86" fmla="*/ 2147483647 w 1445"/>
              <a:gd name="T87" fmla="*/ 2147483647 h 968"/>
              <a:gd name="T88" fmla="*/ 2147483647 w 1445"/>
              <a:gd name="T89" fmla="*/ 2147483647 h 968"/>
              <a:gd name="T90" fmla="*/ 2147483647 w 1445"/>
              <a:gd name="T91" fmla="*/ 2147483647 h 968"/>
              <a:gd name="T92" fmla="*/ 2147483647 w 1445"/>
              <a:gd name="T93" fmla="*/ 2147483647 h 968"/>
              <a:gd name="T94" fmla="*/ 2147483647 w 1445"/>
              <a:gd name="T95" fmla="*/ 2147483647 h 968"/>
              <a:gd name="T96" fmla="*/ 2147483647 w 1445"/>
              <a:gd name="T97" fmla="*/ 2147483647 h 968"/>
              <a:gd name="T98" fmla="*/ 2147483647 w 1445"/>
              <a:gd name="T99" fmla="*/ 2147483647 h 968"/>
              <a:gd name="T100" fmla="*/ 2147483647 w 1445"/>
              <a:gd name="T101" fmla="*/ 2147483647 h 968"/>
              <a:gd name="T102" fmla="*/ 2147483647 w 1445"/>
              <a:gd name="T103" fmla="*/ 2147483647 h 968"/>
              <a:gd name="T104" fmla="*/ 2147483647 w 1445"/>
              <a:gd name="T105" fmla="*/ 2147483647 h 968"/>
              <a:gd name="T106" fmla="*/ 2147483647 w 1445"/>
              <a:gd name="T107" fmla="*/ 2147483647 h 968"/>
              <a:gd name="T108" fmla="*/ 2147483647 w 1445"/>
              <a:gd name="T109" fmla="*/ 2147483647 h 968"/>
              <a:gd name="T110" fmla="*/ 2147483647 w 1445"/>
              <a:gd name="T111" fmla="*/ 2147483647 h 96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445"/>
              <a:gd name="T169" fmla="*/ 0 h 968"/>
              <a:gd name="T170" fmla="*/ 1445 w 1445"/>
              <a:gd name="T171" fmla="*/ 968 h 96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445" h="968">
                <a:moveTo>
                  <a:pt x="131" y="321"/>
                </a:moveTo>
                <a:lnTo>
                  <a:pt x="80" y="336"/>
                </a:lnTo>
                <a:lnTo>
                  <a:pt x="35" y="366"/>
                </a:lnTo>
                <a:lnTo>
                  <a:pt x="10" y="406"/>
                </a:lnTo>
                <a:lnTo>
                  <a:pt x="5" y="431"/>
                </a:lnTo>
                <a:lnTo>
                  <a:pt x="0" y="456"/>
                </a:lnTo>
                <a:lnTo>
                  <a:pt x="5" y="491"/>
                </a:lnTo>
                <a:lnTo>
                  <a:pt x="20" y="522"/>
                </a:lnTo>
                <a:lnTo>
                  <a:pt x="40" y="547"/>
                </a:lnTo>
                <a:lnTo>
                  <a:pt x="70" y="567"/>
                </a:lnTo>
                <a:lnTo>
                  <a:pt x="40" y="612"/>
                </a:lnTo>
                <a:lnTo>
                  <a:pt x="35" y="632"/>
                </a:lnTo>
                <a:lnTo>
                  <a:pt x="30" y="657"/>
                </a:lnTo>
                <a:lnTo>
                  <a:pt x="35" y="682"/>
                </a:lnTo>
                <a:lnTo>
                  <a:pt x="40" y="712"/>
                </a:lnTo>
                <a:lnTo>
                  <a:pt x="75" y="752"/>
                </a:lnTo>
                <a:lnTo>
                  <a:pt x="120" y="782"/>
                </a:lnTo>
                <a:lnTo>
                  <a:pt x="146" y="787"/>
                </a:lnTo>
                <a:lnTo>
                  <a:pt x="176" y="792"/>
                </a:lnTo>
                <a:lnTo>
                  <a:pt x="186" y="792"/>
                </a:lnTo>
                <a:lnTo>
                  <a:pt x="196" y="792"/>
                </a:lnTo>
                <a:lnTo>
                  <a:pt x="236" y="842"/>
                </a:lnTo>
                <a:lnTo>
                  <a:pt x="291" y="878"/>
                </a:lnTo>
                <a:lnTo>
                  <a:pt x="351" y="898"/>
                </a:lnTo>
                <a:lnTo>
                  <a:pt x="416" y="908"/>
                </a:lnTo>
                <a:lnTo>
                  <a:pt x="487" y="903"/>
                </a:lnTo>
                <a:lnTo>
                  <a:pt x="552" y="878"/>
                </a:lnTo>
                <a:lnTo>
                  <a:pt x="587" y="913"/>
                </a:lnTo>
                <a:lnTo>
                  <a:pt x="632" y="943"/>
                </a:lnTo>
                <a:lnTo>
                  <a:pt x="682" y="963"/>
                </a:lnTo>
                <a:lnTo>
                  <a:pt x="737" y="968"/>
                </a:lnTo>
                <a:lnTo>
                  <a:pt x="773" y="963"/>
                </a:lnTo>
                <a:lnTo>
                  <a:pt x="808" y="958"/>
                </a:lnTo>
                <a:lnTo>
                  <a:pt x="873" y="928"/>
                </a:lnTo>
                <a:lnTo>
                  <a:pt x="923" y="883"/>
                </a:lnTo>
                <a:lnTo>
                  <a:pt x="938" y="852"/>
                </a:lnTo>
                <a:lnTo>
                  <a:pt x="953" y="822"/>
                </a:lnTo>
                <a:lnTo>
                  <a:pt x="1003" y="842"/>
                </a:lnTo>
                <a:lnTo>
                  <a:pt x="1059" y="847"/>
                </a:lnTo>
                <a:lnTo>
                  <a:pt x="1099" y="842"/>
                </a:lnTo>
                <a:lnTo>
                  <a:pt x="1134" y="832"/>
                </a:lnTo>
                <a:lnTo>
                  <a:pt x="1164" y="817"/>
                </a:lnTo>
                <a:lnTo>
                  <a:pt x="1194" y="797"/>
                </a:lnTo>
                <a:lnTo>
                  <a:pt x="1219" y="772"/>
                </a:lnTo>
                <a:lnTo>
                  <a:pt x="1234" y="742"/>
                </a:lnTo>
                <a:lnTo>
                  <a:pt x="1244" y="707"/>
                </a:lnTo>
                <a:lnTo>
                  <a:pt x="1249" y="672"/>
                </a:lnTo>
                <a:lnTo>
                  <a:pt x="1289" y="662"/>
                </a:lnTo>
                <a:lnTo>
                  <a:pt x="1324" y="647"/>
                </a:lnTo>
                <a:lnTo>
                  <a:pt x="1359" y="627"/>
                </a:lnTo>
                <a:lnTo>
                  <a:pt x="1390" y="602"/>
                </a:lnTo>
                <a:lnTo>
                  <a:pt x="1410" y="577"/>
                </a:lnTo>
                <a:lnTo>
                  <a:pt x="1430" y="542"/>
                </a:lnTo>
                <a:lnTo>
                  <a:pt x="1440" y="506"/>
                </a:lnTo>
                <a:lnTo>
                  <a:pt x="1445" y="471"/>
                </a:lnTo>
                <a:lnTo>
                  <a:pt x="1440" y="436"/>
                </a:lnTo>
                <a:lnTo>
                  <a:pt x="1435" y="401"/>
                </a:lnTo>
                <a:lnTo>
                  <a:pt x="1420" y="371"/>
                </a:lnTo>
                <a:lnTo>
                  <a:pt x="1400" y="341"/>
                </a:lnTo>
                <a:lnTo>
                  <a:pt x="1405" y="311"/>
                </a:lnTo>
                <a:lnTo>
                  <a:pt x="1410" y="281"/>
                </a:lnTo>
                <a:lnTo>
                  <a:pt x="1400" y="226"/>
                </a:lnTo>
                <a:lnTo>
                  <a:pt x="1375" y="181"/>
                </a:lnTo>
                <a:lnTo>
                  <a:pt x="1334" y="145"/>
                </a:lnTo>
                <a:lnTo>
                  <a:pt x="1279" y="120"/>
                </a:lnTo>
                <a:lnTo>
                  <a:pt x="1274" y="95"/>
                </a:lnTo>
                <a:lnTo>
                  <a:pt x="1259" y="70"/>
                </a:lnTo>
                <a:lnTo>
                  <a:pt x="1224" y="35"/>
                </a:lnTo>
                <a:lnTo>
                  <a:pt x="1179" y="10"/>
                </a:lnTo>
                <a:lnTo>
                  <a:pt x="1119" y="0"/>
                </a:lnTo>
                <a:lnTo>
                  <a:pt x="1084" y="5"/>
                </a:lnTo>
                <a:lnTo>
                  <a:pt x="1053" y="15"/>
                </a:lnTo>
                <a:lnTo>
                  <a:pt x="1023" y="30"/>
                </a:lnTo>
                <a:lnTo>
                  <a:pt x="998" y="50"/>
                </a:lnTo>
                <a:lnTo>
                  <a:pt x="973" y="30"/>
                </a:lnTo>
                <a:lnTo>
                  <a:pt x="948" y="15"/>
                </a:lnTo>
                <a:lnTo>
                  <a:pt x="918" y="5"/>
                </a:lnTo>
                <a:lnTo>
                  <a:pt x="883" y="0"/>
                </a:lnTo>
                <a:lnTo>
                  <a:pt x="843" y="5"/>
                </a:lnTo>
                <a:lnTo>
                  <a:pt x="808" y="20"/>
                </a:lnTo>
                <a:lnTo>
                  <a:pt x="778" y="45"/>
                </a:lnTo>
                <a:lnTo>
                  <a:pt x="753" y="75"/>
                </a:lnTo>
                <a:lnTo>
                  <a:pt x="722" y="55"/>
                </a:lnTo>
                <a:lnTo>
                  <a:pt x="692" y="40"/>
                </a:lnTo>
                <a:lnTo>
                  <a:pt x="662" y="35"/>
                </a:lnTo>
                <a:lnTo>
                  <a:pt x="627" y="30"/>
                </a:lnTo>
                <a:lnTo>
                  <a:pt x="582" y="35"/>
                </a:lnTo>
                <a:lnTo>
                  <a:pt x="537" y="50"/>
                </a:lnTo>
                <a:lnTo>
                  <a:pt x="497" y="80"/>
                </a:lnTo>
                <a:lnTo>
                  <a:pt x="467" y="115"/>
                </a:lnTo>
                <a:lnTo>
                  <a:pt x="411" y="95"/>
                </a:lnTo>
                <a:lnTo>
                  <a:pt x="356" y="90"/>
                </a:lnTo>
                <a:lnTo>
                  <a:pt x="311" y="95"/>
                </a:lnTo>
                <a:lnTo>
                  <a:pt x="266" y="105"/>
                </a:lnTo>
                <a:lnTo>
                  <a:pt x="226" y="125"/>
                </a:lnTo>
                <a:lnTo>
                  <a:pt x="196" y="150"/>
                </a:lnTo>
                <a:lnTo>
                  <a:pt x="166" y="181"/>
                </a:lnTo>
                <a:lnTo>
                  <a:pt x="146" y="216"/>
                </a:lnTo>
                <a:lnTo>
                  <a:pt x="131" y="256"/>
                </a:lnTo>
                <a:lnTo>
                  <a:pt x="125" y="296"/>
                </a:lnTo>
                <a:lnTo>
                  <a:pt x="131" y="311"/>
                </a:lnTo>
                <a:lnTo>
                  <a:pt x="131" y="321"/>
                </a:lnTo>
                <a:close/>
              </a:path>
            </a:pathLst>
          </a:custGeom>
          <a:solidFill>
            <a:srgbClr val="99FF99"/>
          </a:solidFill>
          <a:ln w="317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r>
              <a:rPr lang="fr-FR">
                <a:solidFill>
                  <a:srgbClr val="C00000"/>
                </a:solidFill>
              </a:rPr>
              <a:t>       Internet</a:t>
            </a:r>
            <a:r>
              <a:rPr lang="fr-FR"/>
              <a:t> </a:t>
            </a:r>
          </a:p>
        </p:txBody>
      </p:sp>
      <p:pic>
        <p:nvPicPr>
          <p:cNvPr id="13318" name="Picture 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65738" y="53895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5" descr="C:\IRIS2\Inspection_2006\Documents_triés\caméra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5813" y="1341438"/>
            <a:ext cx="55245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8"/>
          <p:cNvCxnSpPr>
            <a:stCxn id="0" idx="2"/>
          </p:cNvCxnSpPr>
          <p:nvPr/>
        </p:nvCxnSpPr>
        <p:spPr>
          <a:xfrm>
            <a:off x="7412038" y="1958975"/>
            <a:ext cx="0" cy="2405063"/>
          </a:xfrm>
          <a:prstGeom prst="line">
            <a:avLst/>
          </a:prstGeom>
          <a:ln w="444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3563938" y="4387850"/>
            <a:ext cx="3848100" cy="0"/>
          </a:xfrm>
          <a:prstGeom prst="line">
            <a:avLst/>
          </a:prstGeom>
          <a:ln w="444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1441450" y="3667125"/>
            <a:ext cx="303213" cy="438150"/>
          </a:xfrm>
          <a:prstGeom prst="line">
            <a:avLst/>
          </a:prstGeom>
          <a:ln w="4445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23" name="Picture 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53895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17"/>
          <p:cNvCxnSpPr>
            <a:stCxn id="13317" idx="16"/>
          </p:cNvCxnSpPr>
          <p:nvPr/>
        </p:nvCxnSpPr>
        <p:spPr>
          <a:xfrm>
            <a:off x="2517775" y="4645025"/>
            <a:ext cx="11113" cy="43973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2517775" y="5084763"/>
            <a:ext cx="5149850" cy="158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Connecteur droit 2047"/>
          <p:cNvCxnSpPr>
            <a:endCxn id="0" idx="0"/>
          </p:cNvCxnSpPr>
          <p:nvPr/>
        </p:nvCxnSpPr>
        <p:spPr>
          <a:xfrm>
            <a:off x="7515225" y="5084763"/>
            <a:ext cx="0" cy="3048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5761038" y="5086350"/>
            <a:ext cx="0" cy="3032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8" name="ZoneTexte 33"/>
          <p:cNvSpPr txBox="1">
            <a:spLocks noChangeArrowheads="1"/>
          </p:cNvSpPr>
          <p:nvPr/>
        </p:nvSpPr>
        <p:spPr bwMode="auto">
          <a:xfrm>
            <a:off x="5646738" y="6383338"/>
            <a:ext cx="1765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alibri" pitchFamily="34" charset="0"/>
              </a:rPr>
              <a:t>Postes  distants  </a:t>
            </a:r>
            <a:endParaRPr lang="fr-FR">
              <a:latin typeface="Calibri" pitchFamily="34" charset="0"/>
            </a:endParaRPr>
          </a:p>
        </p:txBody>
      </p:sp>
      <p:sp>
        <p:nvSpPr>
          <p:cNvPr id="13329" name="ZoneTexte 36"/>
          <p:cNvSpPr txBox="1">
            <a:spLocks noChangeArrowheads="1"/>
          </p:cNvSpPr>
          <p:nvPr/>
        </p:nvSpPr>
        <p:spPr bwMode="auto">
          <a:xfrm>
            <a:off x="4367213" y="4387850"/>
            <a:ext cx="966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>
                <a:latin typeface="Calibri" pitchFamily="34" charset="0"/>
              </a:rPr>
              <a:t>Ethernet </a:t>
            </a:r>
          </a:p>
          <a:p>
            <a:r>
              <a:rPr lang="fr-FR" sz="1600" b="1">
                <a:latin typeface="Calibri" pitchFamily="34" charset="0"/>
              </a:rPr>
              <a:t>&lt;TCP/IP&gt;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82563" y="5476875"/>
            <a:ext cx="48260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fr-FR" sz="1600" dirty="0">
                <a:cs typeface="Arial" charset="0"/>
              </a:rPr>
              <a:t>Amélioration des traitements des données</a:t>
            </a:r>
          </a:p>
          <a:p>
            <a:pPr>
              <a:defRPr/>
            </a:pPr>
            <a:r>
              <a:rPr lang="fr-FR" sz="1600" dirty="0">
                <a:cs typeface="Arial" charset="0"/>
              </a:rPr>
              <a:t>    sur le poste local.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r-FR" sz="1600" dirty="0">
                <a:cs typeface="Arial" charset="0"/>
              </a:rPr>
              <a:t>Création d’un site Web dédié au suivi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Travaux Pratiques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3076575"/>
          </a:xfr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800" b="1" u="sng" smtClean="0"/>
              <a:t>Objectifs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800" b="1" u="sng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sz="2400" b="1" smtClean="0"/>
              <a:t>mettre en œuvre un environnement de programmation en langage C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2400" b="1" smtClean="0"/>
          </a:p>
          <a:p>
            <a:pPr marL="285750" indent="-285750">
              <a:buFont typeface="Arial" pitchFamily="34" charset="0"/>
              <a:buChar char="•"/>
            </a:pPr>
            <a:endParaRPr lang="fr-FR" sz="2000" smtClean="0">
              <a:effectLst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2400" b="1" smtClean="0"/>
              <a:t>Coder  des algorithmes simples en langage C.</a:t>
            </a:r>
            <a:endParaRPr lang="fr-FR" sz="24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98475"/>
            <a:ext cx="88392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0438" y="1966913"/>
            <a:ext cx="468312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04888"/>
            <a:ext cx="84582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sz="3200" smtClean="0">
                <a:latin typeface="Abadi MT Condensed Extra Bold"/>
              </a:rPr>
              <a:t>Formations ISN</a:t>
            </a:r>
            <a:r>
              <a:rPr lang="fr-FR" sz="3200" smtClean="0"/>
              <a:t/>
            </a:r>
            <a:br>
              <a:rPr lang="fr-FR" sz="3200" smtClean="0"/>
            </a:br>
            <a:r>
              <a:rPr lang="fr-FR" sz="3200" smtClean="0">
                <a:latin typeface="Abadi MT Condensed Extra Bold"/>
              </a:rPr>
              <a:t>Exercices pour la journ</a:t>
            </a:r>
            <a:r>
              <a:rPr lang="fr-FR" sz="3200" smtClean="0"/>
              <a:t>é</a:t>
            </a:r>
            <a:r>
              <a:rPr lang="fr-FR" sz="3200" smtClean="0">
                <a:latin typeface="Abadi MT Condensed Extra Bold"/>
              </a:rPr>
              <a:t>e J1 </a:t>
            </a:r>
            <a:r>
              <a:rPr lang="fr-FR" sz="3200" smtClean="0"/>
              <a:t>–</a:t>
            </a:r>
            <a:r>
              <a:rPr lang="fr-FR" sz="3200" smtClean="0">
                <a:latin typeface="Abadi MT Condensed Extra Bold"/>
              </a:rPr>
              <a:t> Niveau 1</a:t>
            </a:r>
            <a:r>
              <a:rPr lang="fr-FR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447800"/>
            <a:ext cx="8305800" cy="5410200"/>
          </a:xfrm>
          <a:noFill/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fr-FR" sz="2400" b="1" i="1" u="sng" smtClean="0">
                <a:effectLst/>
                <a:latin typeface="Arial" pitchFamily="34" charset="0"/>
              </a:rPr>
              <a:t>Partie 1 : Afficher – Tester - Répéter </a:t>
            </a:r>
          </a:p>
          <a:p>
            <a:pPr marL="533400" indent="-533400"/>
            <a:r>
              <a:rPr lang="fr-FR" sz="2400" u="sng" smtClean="0">
                <a:effectLst/>
              </a:rPr>
              <a:t>Exercice 1 :</a:t>
            </a:r>
            <a:r>
              <a:rPr lang="fr-FR" sz="2400" smtClean="0">
                <a:effectLst/>
              </a:rPr>
              <a:t> </a:t>
            </a:r>
          </a:p>
          <a:p>
            <a:pPr marL="533400" indent="-533400">
              <a:buFont typeface="Wingdings" pitchFamily="2" charset="2"/>
              <a:buNone/>
            </a:pPr>
            <a:r>
              <a:rPr lang="fr-FR" sz="2400" smtClean="0">
                <a:effectLst/>
              </a:rPr>
              <a:t>	Afficher « Bonjour, la camera est initialisée »</a:t>
            </a:r>
          </a:p>
          <a:p>
            <a:pPr marL="533400" indent="-533400">
              <a:buFont typeface="Wingdings" pitchFamily="2" charset="2"/>
              <a:buNone/>
            </a:pPr>
            <a:endParaRPr lang="fr-FR" sz="2400" smtClean="0">
              <a:effectLst/>
            </a:endParaRPr>
          </a:p>
          <a:p>
            <a:pPr marL="533400" indent="-533400"/>
            <a:r>
              <a:rPr lang="fr-FR" sz="2400" u="sng" smtClean="0">
                <a:effectLst/>
              </a:rPr>
              <a:t>Exercice 2 :</a:t>
            </a:r>
            <a:r>
              <a:rPr lang="fr-FR" sz="2400" smtClean="0">
                <a:effectLst/>
              </a:rPr>
              <a:t> </a:t>
            </a:r>
          </a:p>
          <a:p>
            <a:pPr marL="533400" indent="-533400">
              <a:buFont typeface="Wingdings" pitchFamily="2" charset="2"/>
              <a:buNone/>
            </a:pPr>
            <a:r>
              <a:rPr lang="fr-FR" sz="2400" smtClean="0">
                <a:effectLst/>
              </a:rPr>
              <a:t>	Afficher « La camera se trouve à la cage 1. », puis 2, 3, 4, 5, 6, 7, 8.</a:t>
            </a:r>
            <a:r>
              <a:rPr lang="fr-FR" sz="2400" smtClean="0">
                <a:solidFill>
                  <a:srgbClr val="00B050"/>
                </a:solidFill>
                <a:effectLst/>
              </a:rPr>
              <a:t> </a:t>
            </a:r>
          </a:p>
          <a:p>
            <a:pPr marL="533400" indent="-533400">
              <a:buFont typeface="Wingdings" pitchFamily="2" charset="2"/>
              <a:buNone/>
            </a:pPr>
            <a:endParaRPr lang="fr-FR" sz="2400" smtClean="0">
              <a:effectLst/>
            </a:endParaRPr>
          </a:p>
          <a:p>
            <a:pPr marL="533400" indent="-533400"/>
            <a:r>
              <a:rPr lang="fr-FR" sz="2400" u="sng" smtClean="0">
                <a:effectLst/>
              </a:rPr>
              <a:t>Exercice 3 :</a:t>
            </a:r>
            <a:r>
              <a:rPr lang="fr-FR" sz="2400" smtClean="0">
                <a:effectLst/>
              </a:rPr>
              <a:t> </a:t>
            </a:r>
          </a:p>
          <a:p>
            <a:pPr marL="533400" indent="-533400">
              <a:buFont typeface="Wingdings" pitchFamily="2" charset="2"/>
              <a:buNone/>
            </a:pPr>
            <a:r>
              <a:rPr lang="fr-FR" sz="2400" smtClean="0">
                <a:effectLst/>
              </a:rPr>
              <a:t>Afficher « La camera se trouve à la cage 1. », puis 2, 3, 4, 5, 6, 7, 8, 7, 6, 5, 4, 3, 2, 1 </a:t>
            </a:r>
          </a:p>
          <a:p>
            <a:pPr marL="533400" indent="-533400">
              <a:buFont typeface="Wingdings" pitchFamily="2" charset="2"/>
              <a:buNone/>
            </a:pPr>
            <a:r>
              <a:rPr lang="fr-FR" sz="2400" smtClean="0">
                <a:effectLst/>
              </a:rPr>
              <a:t>	</a:t>
            </a:r>
            <a:r>
              <a:rPr lang="fr-FR" sz="2400" smtClean="0">
                <a:effectLst/>
                <a:latin typeface="Calibri" pitchFamily="34" charset="0"/>
                <a:sym typeface="Wingdings" pitchFamily="2" charset="2"/>
              </a:rPr>
              <a:t></a:t>
            </a:r>
            <a:r>
              <a:rPr lang="fr-FR" sz="2400" smtClean="0">
                <a:effectLst/>
              </a:rPr>
              <a:t> Essayer de ne faire qu’une boucle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4530725"/>
          </a:xfrm>
          <a:noFill/>
        </p:spPr>
        <p:txBody>
          <a:bodyPr/>
          <a:lstStyle/>
          <a:p>
            <a:r>
              <a:rPr lang="fr-FR" sz="2400" smtClean="0">
                <a:effectLst/>
              </a:rPr>
              <a:t>	On envoie un octet à  l’automate qui gère les déplacements  de la caméra pour lui indiquer sur lesquelles des cages elle doit s’arrêter. L’exemple suivant illustre que 137 signifie de s’arrêter à la cage 8, 4 et 1. : </a:t>
            </a:r>
          </a:p>
        </p:txBody>
      </p:sp>
      <p:grpSp>
        <p:nvGrpSpPr>
          <p:cNvPr id="53308" name="Group 60"/>
          <p:cNvGrpSpPr>
            <a:grpSpLocks/>
          </p:cNvGrpSpPr>
          <p:nvPr/>
        </p:nvGrpSpPr>
        <p:grpSpPr bwMode="auto">
          <a:xfrm>
            <a:off x="1028700" y="2438400"/>
            <a:ext cx="7086600" cy="1289050"/>
            <a:chOff x="-2" y="-2"/>
            <a:chExt cx="4464" cy="812"/>
          </a:xfrm>
        </p:grpSpPr>
        <p:grpSp>
          <p:nvGrpSpPr>
            <p:cNvPr id="53306" name="Group 58"/>
            <p:cNvGrpSpPr>
              <a:grpSpLocks/>
            </p:cNvGrpSpPr>
            <p:nvPr/>
          </p:nvGrpSpPr>
          <p:grpSpPr bwMode="auto">
            <a:xfrm>
              <a:off x="0" y="0"/>
              <a:ext cx="4460" cy="808"/>
              <a:chOff x="0" y="0"/>
              <a:chExt cx="4460" cy="808"/>
            </a:xfrm>
          </p:grpSpPr>
          <p:grpSp>
            <p:nvGrpSpPr>
              <p:cNvPr id="53271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495" cy="423"/>
                <a:chOff x="0" y="0"/>
                <a:chExt cx="495" cy="423"/>
              </a:xfrm>
            </p:grpSpPr>
            <p:sp>
              <p:nvSpPr>
                <p:cNvPr id="53252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09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8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70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95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73" name="Group 25"/>
              <p:cNvGrpSpPr>
                <a:grpSpLocks/>
              </p:cNvGrpSpPr>
              <p:nvPr/>
            </p:nvGrpSpPr>
            <p:grpSpPr bwMode="auto">
              <a:xfrm>
                <a:off x="495" y="0"/>
                <a:ext cx="495" cy="423"/>
                <a:chOff x="495" y="0"/>
                <a:chExt cx="495" cy="423"/>
              </a:xfrm>
            </p:grpSpPr>
            <p:sp>
              <p:nvSpPr>
                <p:cNvPr id="53253" name="Rectangle 5"/>
                <p:cNvSpPr>
                  <a:spLocks noChangeArrowheads="1"/>
                </p:cNvSpPr>
                <p:nvPr/>
              </p:nvSpPr>
              <p:spPr bwMode="auto">
                <a:xfrm>
                  <a:off x="538" y="0"/>
                  <a:ext cx="409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7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72" name="Rectangle 24"/>
                <p:cNvSpPr>
                  <a:spLocks noChangeArrowheads="1"/>
                </p:cNvSpPr>
                <p:nvPr/>
              </p:nvSpPr>
              <p:spPr bwMode="auto">
                <a:xfrm>
                  <a:off x="495" y="0"/>
                  <a:ext cx="495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75" name="Group 27"/>
              <p:cNvGrpSpPr>
                <a:grpSpLocks/>
              </p:cNvGrpSpPr>
              <p:nvPr/>
            </p:nvGrpSpPr>
            <p:grpSpPr bwMode="auto">
              <a:xfrm>
                <a:off x="990" y="0"/>
                <a:ext cx="495" cy="423"/>
                <a:chOff x="990" y="0"/>
                <a:chExt cx="495" cy="423"/>
              </a:xfrm>
            </p:grpSpPr>
            <p:sp>
              <p:nvSpPr>
                <p:cNvPr id="53254" name="Rectangle 6"/>
                <p:cNvSpPr>
                  <a:spLocks noChangeArrowheads="1"/>
                </p:cNvSpPr>
                <p:nvPr/>
              </p:nvSpPr>
              <p:spPr bwMode="auto">
                <a:xfrm>
                  <a:off x="1033" y="0"/>
                  <a:ext cx="409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6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74" name="Rectangle 26"/>
                <p:cNvSpPr>
                  <a:spLocks noChangeArrowheads="1"/>
                </p:cNvSpPr>
                <p:nvPr/>
              </p:nvSpPr>
              <p:spPr bwMode="auto">
                <a:xfrm>
                  <a:off x="990" y="0"/>
                  <a:ext cx="495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77" name="Group 29"/>
              <p:cNvGrpSpPr>
                <a:grpSpLocks/>
              </p:cNvGrpSpPr>
              <p:nvPr/>
            </p:nvGrpSpPr>
            <p:grpSpPr bwMode="auto">
              <a:xfrm>
                <a:off x="1485" y="0"/>
                <a:ext cx="495" cy="423"/>
                <a:chOff x="1485" y="0"/>
                <a:chExt cx="495" cy="423"/>
              </a:xfrm>
            </p:grpSpPr>
            <p:sp>
              <p:nvSpPr>
                <p:cNvPr id="53255" name="Rectangle 7"/>
                <p:cNvSpPr>
                  <a:spLocks noChangeArrowheads="1"/>
                </p:cNvSpPr>
                <p:nvPr/>
              </p:nvSpPr>
              <p:spPr bwMode="auto">
                <a:xfrm>
                  <a:off x="1528" y="0"/>
                  <a:ext cx="409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5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76" name="Rectangle 28"/>
                <p:cNvSpPr>
                  <a:spLocks noChangeArrowheads="1"/>
                </p:cNvSpPr>
                <p:nvPr/>
              </p:nvSpPr>
              <p:spPr bwMode="auto">
                <a:xfrm>
                  <a:off x="1485" y="0"/>
                  <a:ext cx="495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79" name="Group 31"/>
              <p:cNvGrpSpPr>
                <a:grpSpLocks/>
              </p:cNvGrpSpPr>
              <p:nvPr/>
            </p:nvGrpSpPr>
            <p:grpSpPr bwMode="auto">
              <a:xfrm>
                <a:off x="1980" y="0"/>
                <a:ext cx="496" cy="423"/>
                <a:chOff x="1980" y="0"/>
                <a:chExt cx="496" cy="423"/>
              </a:xfrm>
            </p:grpSpPr>
            <p:sp>
              <p:nvSpPr>
                <p:cNvPr id="53256" name="Rectangle 8"/>
                <p:cNvSpPr>
                  <a:spLocks noChangeArrowheads="1"/>
                </p:cNvSpPr>
                <p:nvPr/>
              </p:nvSpPr>
              <p:spPr bwMode="auto">
                <a:xfrm>
                  <a:off x="2023" y="0"/>
                  <a:ext cx="410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4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78" name="Rectangle 30"/>
                <p:cNvSpPr>
                  <a:spLocks noChangeArrowheads="1"/>
                </p:cNvSpPr>
                <p:nvPr/>
              </p:nvSpPr>
              <p:spPr bwMode="auto">
                <a:xfrm>
                  <a:off x="1980" y="0"/>
                  <a:ext cx="496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81" name="Group 33"/>
              <p:cNvGrpSpPr>
                <a:grpSpLocks/>
              </p:cNvGrpSpPr>
              <p:nvPr/>
            </p:nvGrpSpPr>
            <p:grpSpPr bwMode="auto">
              <a:xfrm>
                <a:off x="2476" y="0"/>
                <a:ext cx="496" cy="423"/>
                <a:chOff x="2476" y="0"/>
                <a:chExt cx="496" cy="423"/>
              </a:xfrm>
            </p:grpSpPr>
            <p:sp>
              <p:nvSpPr>
                <p:cNvPr id="53257" name="Rectangle 9"/>
                <p:cNvSpPr>
                  <a:spLocks noChangeArrowheads="1"/>
                </p:cNvSpPr>
                <p:nvPr/>
              </p:nvSpPr>
              <p:spPr bwMode="auto">
                <a:xfrm>
                  <a:off x="2519" y="0"/>
                  <a:ext cx="410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3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80" name="Rectangle 32"/>
                <p:cNvSpPr>
                  <a:spLocks noChangeArrowheads="1"/>
                </p:cNvSpPr>
                <p:nvPr/>
              </p:nvSpPr>
              <p:spPr bwMode="auto">
                <a:xfrm>
                  <a:off x="2476" y="0"/>
                  <a:ext cx="496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83" name="Group 35"/>
              <p:cNvGrpSpPr>
                <a:grpSpLocks/>
              </p:cNvGrpSpPr>
              <p:nvPr/>
            </p:nvGrpSpPr>
            <p:grpSpPr bwMode="auto">
              <a:xfrm>
                <a:off x="2972" y="0"/>
                <a:ext cx="496" cy="423"/>
                <a:chOff x="2972" y="0"/>
                <a:chExt cx="496" cy="423"/>
              </a:xfrm>
            </p:grpSpPr>
            <p:sp>
              <p:nvSpPr>
                <p:cNvPr id="53258" name="Rectangle 10"/>
                <p:cNvSpPr>
                  <a:spLocks noChangeArrowheads="1"/>
                </p:cNvSpPr>
                <p:nvPr/>
              </p:nvSpPr>
              <p:spPr bwMode="auto">
                <a:xfrm>
                  <a:off x="3015" y="0"/>
                  <a:ext cx="410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2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82" name="Rectangle 34"/>
                <p:cNvSpPr>
                  <a:spLocks noChangeArrowheads="1"/>
                </p:cNvSpPr>
                <p:nvPr/>
              </p:nvSpPr>
              <p:spPr bwMode="auto">
                <a:xfrm>
                  <a:off x="2972" y="0"/>
                  <a:ext cx="496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85" name="Group 37"/>
              <p:cNvGrpSpPr>
                <a:grpSpLocks/>
              </p:cNvGrpSpPr>
              <p:nvPr/>
            </p:nvGrpSpPr>
            <p:grpSpPr bwMode="auto">
              <a:xfrm>
                <a:off x="3468" y="0"/>
                <a:ext cx="496" cy="423"/>
                <a:chOff x="3468" y="0"/>
                <a:chExt cx="496" cy="423"/>
              </a:xfrm>
            </p:grpSpPr>
            <p:sp>
              <p:nvSpPr>
                <p:cNvPr id="53259" name="Rectangle 11"/>
                <p:cNvSpPr>
                  <a:spLocks noChangeArrowheads="1"/>
                </p:cNvSpPr>
                <p:nvPr/>
              </p:nvSpPr>
              <p:spPr bwMode="auto">
                <a:xfrm>
                  <a:off x="3511" y="0"/>
                  <a:ext cx="410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CAGE 1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84" name="Rectangle 36"/>
                <p:cNvSpPr>
                  <a:spLocks noChangeArrowheads="1"/>
                </p:cNvSpPr>
                <p:nvPr/>
              </p:nvSpPr>
              <p:spPr bwMode="auto">
                <a:xfrm>
                  <a:off x="3468" y="0"/>
                  <a:ext cx="496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87" name="Group 39"/>
              <p:cNvGrpSpPr>
                <a:grpSpLocks/>
              </p:cNvGrpSpPr>
              <p:nvPr/>
            </p:nvGrpSpPr>
            <p:grpSpPr bwMode="auto">
              <a:xfrm>
                <a:off x="3964" y="0"/>
                <a:ext cx="496" cy="423"/>
                <a:chOff x="3964" y="0"/>
                <a:chExt cx="496" cy="423"/>
              </a:xfrm>
            </p:grpSpPr>
            <p:sp>
              <p:nvSpPr>
                <p:cNvPr id="53260" name="Rectangle 12"/>
                <p:cNvSpPr>
                  <a:spLocks noChangeArrowheads="1"/>
                </p:cNvSpPr>
                <p:nvPr/>
              </p:nvSpPr>
              <p:spPr bwMode="auto">
                <a:xfrm>
                  <a:off x="4007" y="0"/>
                  <a:ext cx="410" cy="423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 eaLnBrk="0" hangingPunct="0"/>
                  <a:r>
                    <a:rPr lang="fr-FR" sz="1000"/>
                    <a:t>OCTET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86" name="Rectangle 38"/>
                <p:cNvSpPr>
                  <a:spLocks noChangeArrowheads="1"/>
                </p:cNvSpPr>
                <p:nvPr/>
              </p:nvSpPr>
              <p:spPr bwMode="auto">
                <a:xfrm>
                  <a:off x="3964" y="0"/>
                  <a:ext cx="496" cy="423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89" name="Group 41"/>
              <p:cNvGrpSpPr>
                <a:grpSpLocks/>
              </p:cNvGrpSpPr>
              <p:nvPr/>
            </p:nvGrpSpPr>
            <p:grpSpPr bwMode="auto">
              <a:xfrm>
                <a:off x="0" y="423"/>
                <a:ext cx="495" cy="385"/>
                <a:chOff x="0" y="423"/>
                <a:chExt cx="495" cy="385"/>
              </a:xfrm>
            </p:grpSpPr>
            <p:sp>
              <p:nvSpPr>
                <p:cNvPr id="53261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423"/>
                  <a:ext cx="409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1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88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423"/>
                  <a:ext cx="495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91" name="Group 43"/>
              <p:cNvGrpSpPr>
                <a:grpSpLocks/>
              </p:cNvGrpSpPr>
              <p:nvPr/>
            </p:nvGrpSpPr>
            <p:grpSpPr bwMode="auto">
              <a:xfrm>
                <a:off x="495" y="423"/>
                <a:ext cx="495" cy="385"/>
                <a:chOff x="495" y="423"/>
                <a:chExt cx="495" cy="385"/>
              </a:xfrm>
            </p:grpSpPr>
            <p:sp>
              <p:nvSpPr>
                <p:cNvPr id="53262" name="Rectangle 14"/>
                <p:cNvSpPr>
                  <a:spLocks noChangeArrowheads="1"/>
                </p:cNvSpPr>
                <p:nvPr/>
              </p:nvSpPr>
              <p:spPr bwMode="auto">
                <a:xfrm>
                  <a:off x="538" y="423"/>
                  <a:ext cx="409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0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90" name="Rectangle 42"/>
                <p:cNvSpPr>
                  <a:spLocks noChangeArrowheads="1"/>
                </p:cNvSpPr>
                <p:nvPr/>
              </p:nvSpPr>
              <p:spPr bwMode="auto">
                <a:xfrm>
                  <a:off x="495" y="423"/>
                  <a:ext cx="495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93" name="Group 45"/>
              <p:cNvGrpSpPr>
                <a:grpSpLocks/>
              </p:cNvGrpSpPr>
              <p:nvPr/>
            </p:nvGrpSpPr>
            <p:grpSpPr bwMode="auto">
              <a:xfrm>
                <a:off x="990" y="423"/>
                <a:ext cx="495" cy="385"/>
                <a:chOff x="990" y="423"/>
                <a:chExt cx="495" cy="385"/>
              </a:xfrm>
            </p:grpSpPr>
            <p:sp>
              <p:nvSpPr>
                <p:cNvPr id="53263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3" y="423"/>
                  <a:ext cx="409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0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92" name="Rectangle 44"/>
                <p:cNvSpPr>
                  <a:spLocks noChangeArrowheads="1"/>
                </p:cNvSpPr>
                <p:nvPr/>
              </p:nvSpPr>
              <p:spPr bwMode="auto">
                <a:xfrm>
                  <a:off x="990" y="423"/>
                  <a:ext cx="495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95" name="Group 47"/>
              <p:cNvGrpSpPr>
                <a:grpSpLocks/>
              </p:cNvGrpSpPr>
              <p:nvPr/>
            </p:nvGrpSpPr>
            <p:grpSpPr bwMode="auto">
              <a:xfrm>
                <a:off x="1485" y="423"/>
                <a:ext cx="495" cy="385"/>
                <a:chOff x="1485" y="423"/>
                <a:chExt cx="495" cy="385"/>
              </a:xfrm>
            </p:grpSpPr>
            <p:sp>
              <p:nvSpPr>
                <p:cNvPr id="53264" name="Rectangle 16"/>
                <p:cNvSpPr>
                  <a:spLocks noChangeArrowheads="1"/>
                </p:cNvSpPr>
                <p:nvPr/>
              </p:nvSpPr>
              <p:spPr bwMode="auto">
                <a:xfrm>
                  <a:off x="1528" y="423"/>
                  <a:ext cx="409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0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94" name="Rectangle 46"/>
                <p:cNvSpPr>
                  <a:spLocks noChangeArrowheads="1"/>
                </p:cNvSpPr>
                <p:nvPr/>
              </p:nvSpPr>
              <p:spPr bwMode="auto">
                <a:xfrm>
                  <a:off x="1485" y="423"/>
                  <a:ext cx="495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97" name="Group 49"/>
              <p:cNvGrpSpPr>
                <a:grpSpLocks/>
              </p:cNvGrpSpPr>
              <p:nvPr/>
            </p:nvGrpSpPr>
            <p:grpSpPr bwMode="auto">
              <a:xfrm>
                <a:off x="1980" y="423"/>
                <a:ext cx="496" cy="385"/>
                <a:chOff x="1980" y="423"/>
                <a:chExt cx="496" cy="385"/>
              </a:xfrm>
            </p:grpSpPr>
            <p:sp>
              <p:nvSpPr>
                <p:cNvPr id="53265" name="Rectangle 17"/>
                <p:cNvSpPr>
                  <a:spLocks noChangeArrowheads="1"/>
                </p:cNvSpPr>
                <p:nvPr/>
              </p:nvSpPr>
              <p:spPr bwMode="auto">
                <a:xfrm>
                  <a:off x="2023" y="423"/>
                  <a:ext cx="410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1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96" name="Rectangle 48"/>
                <p:cNvSpPr>
                  <a:spLocks noChangeArrowheads="1"/>
                </p:cNvSpPr>
                <p:nvPr/>
              </p:nvSpPr>
              <p:spPr bwMode="auto">
                <a:xfrm>
                  <a:off x="1980" y="423"/>
                  <a:ext cx="496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299" name="Group 51"/>
              <p:cNvGrpSpPr>
                <a:grpSpLocks/>
              </p:cNvGrpSpPr>
              <p:nvPr/>
            </p:nvGrpSpPr>
            <p:grpSpPr bwMode="auto">
              <a:xfrm>
                <a:off x="2476" y="423"/>
                <a:ext cx="496" cy="385"/>
                <a:chOff x="2476" y="423"/>
                <a:chExt cx="496" cy="385"/>
              </a:xfrm>
            </p:grpSpPr>
            <p:sp>
              <p:nvSpPr>
                <p:cNvPr id="53266" name="Rectangle 18"/>
                <p:cNvSpPr>
                  <a:spLocks noChangeArrowheads="1"/>
                </p:cNvSpPr>
                <p:nvPr/>
              </p:nvSpPr>
              <p:spPr bwMode="auto">
                <a:xfrm>
                  <a:off x="2519" y="423"/>
                  <a:ext cx="410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0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298" name="Rectangle 50"/>
                <p:cNvSpPr>
                  <a:spLocks noChangeArrowheads="1"/>
                </p:cNvSpPr>
                <p:nvPr/>
              </p:nvSpPr>
              <p:spPr bwMode="auto">
                <a:xfrm>
                  <a:off x="2476" y="423"/>
                  <a:ext cx="496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301" name="Group 53"/>
              <p:cNvGrpSpPr>
                <a:grpSpLocks/>
              </p:cNvGrpSpPr>
              <p:nvPr/>
            </p:nvGrpSpPr>
            <p:grpSpPr bwMode="auto">
              <a:xfrm>
                <a:off x="2972" y="423"/>
                <a:ext cx="496" cy="385"/>
                <a:chOff x="2972" y="423"/>
                <a:chExt cx="496" cy="385"/>
              </a:xfrm>
            </p:grpSpPr>
            <p:sp>
              <p:nvSpPr>
                <p:cNvPr id="53267" name="Rectangle 19"/>
                <p:cNvSpPr>
                  <a:spLocks noChangeArrowheads="1"/>
                </p:cNvSpPr>
                <p:nvPr/>
              </p:nvSpPr>
              <p:spPr bwMode="auto">
                <a:xfrm>
                  <a:off x="3015" y="423"/>
                  <a:ext cx="410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0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300" name="Rectangle 52"/>
                <p:cNvSpPr>
                  <a:spLocks noChangeArrowheads="1"/>
                </p:cNvSpPr>
                <p:nvPr/>
              </p:nvSpPr>
              <p:spPr bwMode="auto">
                <a:xfrm>
                  <a:off x="2972" y="423"/>
                  <a:ext cx="496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303" name="Group 55"/>
              <p:cNvGrpSpPr>
                <a:grpSpLocks/>
              </p:cNvGrpSpPr>
              <p:nvPr/>
            </p:nvGrpSpPr>
            <p:grpSpPr bwMode="auto">
              <a:xfrm>
                <a:off x="3468" y="423"/>
                <a:ext cx="496" cy="385"/>
                <a:chOff x="3468" y="423"/>
                <a:chExt cx="496" cy="385"/>
              </a:xfrm>
            </p:grpSpPr>
            <p:sp>
              <p:nvSpPr>
                <p:cNvPr id="53268" name="Rectangle 20"/>
                <p:cNvSpPr>
                  <a:spLocks noChangeArrowheads="1"/>
                </p:cNvSpPr>
                <p:nvPr/>
              </p:nvSpPr>
              <p:spPr bwMode="auto">
                <a:xfrm>
                  <a:off x="3511" y="423"/>
                  <a:ext cx="410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eaLnBrk="0" hangingPunct="0"/>
                  <a:r>
                    <a:rPr lang="fr-FR" sz="1000"/>
                    <a:t>1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302" name="Rectangle 54"/>
                <p:cNvSpPr>
                  <a:spLocks noChangeArrowheads="1"/>
                </p:cNvSpPr>
                <p:nvPr/>
              </p:nvSpPr>
              <p:spPr bwMode="auto">
                <a:xfrm>
                  <a:off x="3468" y="423"/>
                  <a:ext cx="496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53305" name="Group 57"/>
              <p:cNvGrpSpPr>
                <a:grpSpLocks/>
              </p:cNvGrpSpPr>
              <p:nvPr/>
            </p:nvGrpSpPr>
            <p:grpSpPr bwMode="auto">
              <a:xfrm>
                <a:off x="3964" y="423"/>
                <a:ext cx="496" cy="385"/>
                <a:chOff x="3964" y="423"/>
                <a:chExt cx="496" cy="385"/>
              </a:xfrm>
            </p:grpSpPr>
            <p:sp>
              <p:nvSpPr>
                <p:cNvPr id="53269" name="Rectangle 21"/>
                <p:cNvSpPr>
                  <a:spLocks noChangeArrowheads="1"/>
                </p:cNvSpPr>
                <p:nvPr/>
              </p:nvSpPr>
              <p:spPr bwMode="auto">
                <a:xfrm>
                  <a:off x="4007" y="423"/>
                  <a:ext cx="410" cy="385"/>
                </a:xfrm>
                <a:prstGeom prst="rect">
                  <a:avLst/>
                </a:prstGeom>
                <a:noFill/>
                <a:ln w="349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 eaLnBrk="0" hangingPunct="0"/>
                  <a:r>
                    <a:rPr lang="fr-FR" sz="1600" b="1"/>
                    <a:t>137</a:t>
                  </a:r>
                  <a:endParaRPr lang="fr-FR" sz="1100"/>
                </a:p>
                <a:p>
                  <a:pPr algn="ctr" eaLnBrk="0" hangingPunct="0"/>
                  <a:endParaRPr lang="fr-FR"/>
                </a:p>
              </p:txBody>
            </p:sp>
            <p:sp>
              <p:nvSpPr>
                <p:cNvPr id="53304" name="Rectangle 56"/>
                <p:cNvSpPr>
                  <a:spLocks noChangeArrowheads="1"/>
                </p:cNvSpPr>
                <p:nvPr/>
              </p:nvSpPr>
              <p:spPr bwMode="auto">
                <a:xfrm>
                  <a:off x="3964" y="423"/>
                  <a:ext cx="496" cy="385"/>
                </a:xfrm>
                <a:prstGeom prst="rect">
                  <a:avLst/>
                </a:prstGeom>
                <a:noFill/>
                <a:ln w="34925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53307" name="Rectangle 59"/>
            <p:cNvSpPr>
              <a:spLocks noChangeArrowheads="1"/>
            </p:cNvSpPr>
            <p:nvPr/>
          </p:nvSpPr>
          <p:spPr bwMode="auto">
            <a:xfrm>
              <a:off x="-2" y="-2"/>
              <a:ext cx="4464" cy="812"/>
            </a:xfrm>
            <a:prstGeom prst="rect">
              <a:avLst/>
            </a:prstGeom>
            <a:noFill/>
            <a:ln w="349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3309" name="Rectangle 61"/>
          <p:cNvSpPr>
            <a:spLocks noChangeArrowheads="1"/>
          </p:cNvSpPr>
          <p:nvPr/>
        </p:nvSpPr>
        <p:spPr bwMode="auto">
          <a:xfrm>
            <a:off x="609600" y="3844925"/>
            <a:ext cx="830580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-228600" eaLnBrk="0" hangingPunct="0"/>
            <a:r>
              <a:rPr lang="fr-FR" sz="2400"/>
              <a:t>1.</a:t>
            </a:r>
            <a:r>
              <a:rPr lang="fr-FR" sz="2400">
                <a:latin typeface="Verdana"/>
                <a:cs typeface="Times New Roman" pitchFamily="18" charset="0"/>
              </a:rPr>
              <a:t>      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/>
              <a:t>Sur quelles cages s’arrête la caméra si on lui envoie le nombre 109 ? </a:t>
            </a:r>
          </a:p>
          <a:p>
            <a:pPr indent="-228600" eaLnBrk="0" hangingPunct="0"/>
            <a:r>
              <a:rPr lang="fr-FR" sz="2400"/>
              <a:t>2.</a:t>
            </a:r>
            <a:r>
              <a:rPr lang="fr-FR" sz="2400">
                <a:latin typeface="Verdana"/>
                <a:cs typeface="Times New Roman" pitchFamily="18" charset="0"/>
              </a:rPr>
              <a:t>      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/>
              <a:t>Quel nombre envoyer  à  l’automate  pour lui indiquer de ne s’arrêter que sur les cages impaires ? </a:t>
            </a:r>
          </a:p>
          <a:p>
            <a:pPr indent="-228600" eaLnBrk="0" hangingPunct="0"/>
            <a:r>
              <a:rPr lang="fr-FR" sz="2400"/>
              <a:t>3.</a:t>
            </a:r>
            <a:r>
              <a:rPr lang="fr-FR" sz="2400">
                <a:latin typeface="Verdana"/>
                <a:cs typeface="Times New Roman" pitchFamily="18" charset="0"/>
              </a:rPr>
              <a:t>      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/>
              <a:t>Réaliser un programme dans lequel on entre le nombre en question le l’ordinateur indique les cages où s’arrêter.</a:t>
            </a:r>
            <a:r>
              <a:rPr lang="fr-FR"/>
              <a:t> </a:t>
            </a:r>
          </a:p>
          <a:p>
            <a:pPr indent="-228600" eaLnBrk="0" hangingPunct="0"/>
            <a:r>
              <a:rPr lang="fr-FR">
                <a:latin typeface="Calibri" pitchFamily="34" charset="0"/>
                <a:sym typeface="Wingdings" pitchFamily="2" charset="2"/>
              </a:rPr>
              <a:t></a:t>
            </a:r>
            <a:r>
              <a:rPr lang="fr-FR"/>
              <a:t>Imaginer 2 méthodes différentes</a:t>
            </a:r>
            <a:r>
              <a:rPr lang="fr-FR">
                <a:latin typeface="Calibri" pitchFamily="34" charset="0"/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3072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u="sng" smtClean="0">
                <a:effectLst/>
              </a:rPr>
              <a:t>Exercice 5 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 Traduire cet algorithme écrit en pseudo langage en C 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La caméra est en position : 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Demander à quelle cage aller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	Si on entre 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		On quitte le programme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	Sinon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		L’ordinateur indique toutes les cages à 		survoler pour s’y rendre et on 			recommence à partir ce cette nouvelle 		position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4925"/>
            <a:ext cx="9144000" cy="1052513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/>
              <a:t>Sommaire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800" dirty="0" smtClean="0"/>
              <a:t>Présentation du </a:t>
            </a:r>
            <a:r>
              <a:rPr lang="fr-FR" sz="2800" dirty="0"/>
              <a:t>contenu des 2 journées du secondaire </a:t>
            </a:r>
            <a:endParaRPr lang="fr-FR" sz="2800" dirty="0" smtClean="0"/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 smtClean="0"/>
              <a:t>Objectif de la première journée</a:t>
            </a:r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 smtClean="0"/>
              <a:t>Objectif de la deuxième journée</a:t>
            </a:r>
          </a:p>
          <a:p>
            <a:pPr marL="914400" lvl="2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fr-FR" sz="2000" dirty="0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800" dirty="0" smtClean="0"/>
              <a:t>ISN </a:t>
            </a:r>
            <a:r>
              <a:rPr lang="fr-FR" sz="2800" dirty="0"/>
              <a:t>et la pédagogie par le </a:t>
            </a:r>
            <a:r>
              <a:rPr lang="fr-FR" sz="2800" dirty="0" smtClean="0"/>
              <a:t>projet</a:t>
            </a:r>
            <a:endParaRPr lang="fr-FR" sz="2800" dirty="0"/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 smtClean="0"/>
              <a:t>Exemples de projets. </a:t>
            </a:r>
          </a:p>
          <a:p>
            <a:pPr marL="914400" lvl="2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fr-FR" sz="2000" dirty="0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800" dirty="0" smtClean="0"/>
              <a:t>Présentation </a:t>
            </a:r>
            <a:r>
              <a:rPr lang="fr-FR" sz="2800" dirty="0"/>
              <a:t>du projet</a:t>
            </a:r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/>
              <a:t>Introduction</a:t>
            </a:r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/>
              <a:t>Fonctionnement du système</a:t>
            </a:r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000" dirty="0"/>
              <a:t>Expression du besoin </a:t>
            </a:r>
          </a:p>
          <a:p>
            <a:pPr lvl="2" eaLnBrk="1" hangingPunct="1">
              <a:lnSpc>
                <a:spcPct val="90000"/>
              </a:lnSpc>
              <a:buClr>
                <a:srgbClr val="000000"/>
              </a:buClr>
              <a:defRPr/>
            </a:pPr>
            <a:endParaRPr lang="fr-FR" sz="2000" dirty="0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defRPr/>
            </a:pPr>
            <a:r>
              <a:rPr lang="fr-FR" sz="2800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smtClean="0">
                <a:effectLst/>
              </a:rPr>
              <a:t>Partie 2 : Manipulation des tableaux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FR" sz="2400" u="sng" smtClean="0">
                <a:effectLst/>
              </a:rPr>
              <a:t>Exercice 6 :</a:t>
            </a:r>
            <a:r>
              <a:rPr lang="fr-FR" sz="240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tableau, qui représente une ligne de relevé de température. Afficher le tableau.</a:t>
            </a:r>
          </a:p>
          <a:p>
            <a:pPr>
              <a:buFont typeface="Wingdings" pitchFamily="2" charset="2"/>
              <a:buNone/>
            </a:pPr>
            <a:endParaRPr lang="fr-FR" sz="2400" smtClean="0">
              <a:effectLst/>
            </a:endParaRPr>
          </a:p>
          <a:p>
            <a:r>
              <a:rPr lang="fr-FR" sz="2400" u="sng" smtClean="0">
                <a:effectLst/>
              </a:rPr>
              <a:t>Exercice 7</a:t>
            </a:r>
            <a:r>
              <a:rPr lang="fr-FR" sz="2400" smtClean="0">
                <a:effectLst/>
              </a:rPr>
              <a:t> :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tableau, qui représente une ligne de relevé de température. On considère que la zone où se trouve le rat correspond aux températures supérieures à 30°. Lister ces températures.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864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 </a:t>
            </a:r>
          </a:p>
          <a:p>
            <a:r>
              <a:rPr lang="fr-FR" sz="2400" u="sng" smtClean="0">
                <a:effectLst/>
              </a:rPr>
              <a:t>Exercice 8 :</a:t>
            </a:r>
            <a:r>
              <a:rPr lang="fr-FR" sz="240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tableau, qui représente une ligne de relevé de température. Afficher les 10% des températures les plus élevées (on pourra faire un tri du tableau)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</a:t>
            </a:r>
          </a:p>
          <a:p>
            <a:r>
              <a:rPr lang="fr-FR" sz="2400" u="sng" smtClean="0">
                <a:effectLst/>
              </a:rPr>
              <a:t>Exercice 9 :</a:t>
            </a:r>
            <a:r>
              <a:rPr lang="fr-FR" sz="240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 à double entrée représentant la matrice des températures. Afficher le tableau.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  <a:latin typeface="Calibri" pitchFamily="34" charset="0"/>
                <a:sym typeface="Wingdings" pitchFamily="2" charset="2"/>
              </a:rPr>
              <a:t></a:t>
            </a:r>
            <a:r>
              <a:rPr lang="fr-FR" sz="2400" smtClean="0">
                <a:effectLst/>
              </a:rPr>
              <a:t> Afficher le tableau en effectuant une seule boucle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3638"/>
            <a:ext cx="8229600" cy="4530725"/>
          </a:xfrm>
          <a:noFill/>
        </p:spPr>
        <p:txBody>
          <a:bodyPr/>
          <a:lstStyle/>
          <a:p>
            <a:r>
              <a:rPr lang="fr-FR" sz="2400" u="sng" smtClean="0">
                <a:effectLst/>
              </a:rPr>
              <a:t>Exercice 10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 à double entrée représentant la matrice des températures, on demande de retrouver la température la plus haute et la plus basse.</a:t>
            </a:r>
          </a:p>
          <a:p>
            <a:pPr>
              <a:buFont typeface="Wingdings" pitchFamily="2" charset="2"/>
              <a:buNone/>
            </a:pPr>
            <a:endParaRPr lang="fr-FR" sz="2400" smtClean="0">
              <a:effectLst/>
            </a:endParaRPr>
          </a:p>
          <a:p>
            <a:r>
              <a:rPr lang="fr-FR" sz="2400" u="sng" smtClean="0">
                <a:effectLst/>
              </a:rPr>
              <a:t>Exercice 11:</a:t>
            </a:r>
            <a:r>
              <a:rPr lang="fr-FR" sz="240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 à double entrée représentant la matrice des températures, cherche la température moyenne.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990600"/>
            <a:ext cx="8305800" cy="5334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u="sng" smtClean="0">
                <a:effectLst/>
              </a:rPr>
              <a:t>Exercice 12 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On donne un tableau à double entrée représentant la matrice des températures, afficher les 10% des températures les plus basses. (Imaginer une autre technique que pour l’exercice 7)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fr-FR" sz="2400" u="sng" smtClean="0">
                <a:effectLst/>
              </a:rPr>
              <a:t>Exercice 13 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On suppose que la zone du rat correspond aux températures de plus de 30°. </a:t>
            </a:r>
          </a:p>
          <a:p>
            <a:pPr>
              <a:lnSpc>
                <a:spcPct val="90000"/>
              </a:lnSpc>
            </a:pPr>
            <a:r>
              <a:rPr lang="fr-FR" sz="2400" smtClean="0">
                <a:effectLst/>
              </a:rPr>
              <a:t>1.</a:t>
            </a:r>
            <a:r>
              <a:rPr lang="fr-FR" sz="2400" smtClean="0">
                <a:effectLst/>
                <a:cs typeface="Times New Roman" pitchFamily="18" charset="0"/>
              </a:rPr>
              <a:t>     </a:t>
            </a:r>
            <a:r>
              <a:rPr lang="fr-FR" sz="240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smtClean="0">
                <a:effectLst/>
              </a:rPr>
              <a:t>Quelle proportion de l’image le rat représente-t-il ?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FR" sz="2400" smtClean="0">
                <a:effectLst/>
              </a:rPr>
              <a:t>	Quelle est sa température moyenne ?</a:t>
            </a:r>
            <a:r>
              <a:rPr lang="fr-FR" sz="2800" smtClean="0">
                <a:effectLst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Objectifs du présentiel niveau 1</a:t>
            </a:r>
            <a:endParaRPr lang="fr-FR" dirty="0"/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782638" y="1949450"/>
            <a:ext cx="7777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b="1"/>
              <a:t>mettre en œuvre un environnement de programmation en langage C</a:t>
            </a:r>
            <a:endParaRPr lang="fr-FR" sz="2000"/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/>
              <a:t>Coder  des algorithmes simples en langage C.</a:t>
            </a:r>
            <a:endParaRPr lang="fr-FR" sz="2000"/>
          </a:p>
        </p:txBody>
      </p:sp>
      <p:sp>
        <p:nvSpPr>
          <p:cNvPr id="5124" name="ZoneTexte 3"/>
          <p:cNvSpPr txBox="1">
            <a:spLocks noChangeArrowheads="1"/>
          </p:cNvSpPr>
          <p:nvPr/>
        </p:nvSpPr>
        <p:spPr bwMode="auto">
          <a:xfrm>
            <a:off x="395288" y="1412875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 u="sng"/>
              <a:t>Première journée</a:t>
            </a:r>
            <a:r>
              <a:rPr lang="fr-FR" sz="2800" b="1"/>
              <a:t> 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900113" y="4076700"/>
            <a:ext cx="79200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b="1"/>
              <a:t>mettre en œuvre un environnement de programmation en langage HTML/PHP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/>
              <a:t>Créer  des pages WEB statiques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/>
              <a:t>Créer des pages WEB Dynamiques  </a:t>
            </a:r>
          </a:p>
        </p:txBody>
      </p:sp>
      <p:sp>
        <p:nvSpPr>
          <p:cNvPr id="5126" name="ZoneTexte 6"/>
          <p:cNvSpPr txBox="1">
            <a:spLocks noChangeArrowheads="1"/>
          </p:cNvSpPr>
          <p:nvPr/>
        </p:nvSpPr>
        <p:spPr bwMode="auto">
          <a:xfrm>
            <a:off x="487363" y="32845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 u="sng"/>
              <a:t>Deuxième journée</a:t>
            </a:r>
            <a:r>
              <a:rPr lang="fr-FR" sz="2800" b="1"/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85800" y="57150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Ces deux journées sont construites autour d’un projet industriel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ISN et la pédagogie par le projet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98488" y="4953000"/>
            <a:ext cx="8545512" cy="1465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0013" indent="-100013">
              <a:buFont typeface="Arial" pitchFamily="34" charset="0"/>
              <a:buChar char="•"/>
            </a:pPr>
            <a:r>
              <a:rPr lang="fr-FR" b="1" u="sng"/>
              <a:t>la gestion technique de bâtiments:</a:t>
            </a:r>
          </a:p>
          <a:p>
            <a:pPr marL="100013" indent="-100013"/>
            <a:r>
              <a:rPr lang="fr-FR"/>
              <a:t>		-ÉCONOMIE DE CHAUFFAGE ,ACCÉS SECURISÉ </a:t>
            </a:r>
          </a:p>
          <a:p>
            <a:pPr marL="100013" indent="-100013">
              <a:buFont typeface="Arial" pitchFamily="34" charset="0"/>
              <a:buChar char="•"/>
            </a:pPr>
            <a:r>
              <a:rPr lang="fr-FR" b="1" u="sng"/>
              <a:t>la météorologie</a:t>
            </a:r>
          </a:p>
          <a:p>
            <a:pPr marL="742950" lvl="1" indent="-285750">
              <a:buFont typeface="Arial" pitchFamily="34" charset="0"/>
              <a:buNone/>
            </a:pPr>
            <a:r>
              <a:rPr lang="fr-FR" b="1"/>
              <a:t>		-STATION M</a:t>
            </a:r>
            <a:r>
              <a:rPr lang="fr-FR"/>
              <a:t>É</a:t>
            </a:r>
            <a:r>
              <a:rPr lang="fr-FR" b="1"/>
              <a:t>T</a:t>
            </a:r>
            <a:r>
              <a:rPr lang="fr-FR"/>
              <a:t>É</a:t>
            </a:r>
            <a:r>
              <a:rPr lang="fr-FR" b="1"/>
              <a:t>O COMMUNICANTE</a:t>
            </a:r>
          </a:p>
          <a:p>
            <a:pPr marL="100013" indent="-100013"/>
            <a:r>
              <a:rPr lang="fr-FR"/>
              <a:t>etc….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381000" y="1295400"/>
            <a:ext cx="7921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 pédagogie par le projet est intéressante,  à condition que le cadre des projets  soit fixé. </a:t>
            </a:r>
          </a:p>
        </p:txBody>
      </p:sp>
      <p:sp>
        <p:nvSpPr>
          <p:cNvPr id="6149" name="ZoneTexte 6"/>
          <p:cNvSpPr txBox="1">
            <a:spLocks noChangeArrowheads="1"/>
          </p:cNvSpPr>
          <p:nvPr/>
        </p:nvSpPr>
        <p:spPr bwMode="auto">
          <a:xfrm>
            <a:off x="381000" y="1981200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/>
              <a:t>Exemples de projets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295400" y="2743200"/>
            <a:ext cx="573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-AIDE À  L’ANALYSE  DU SYNDROME CARPIEN;</a:t>
            </a:r>
          </a:p>
        </p:txBody>
      </p:sp>
      <p:pic>
        <p:nvPicPr>
          <p:cNvPr id="6153" name="Caissiere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295400" y="3108325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-MAINTIEN DES PERSONNES AGEES À DOMICILE;</a:t>
            </a:r>
          </a:p>
          <a:p>
            <a:r>
              <a:rPr lang="fr-FR"/>
              <a:t>-CARDIO-TRAINING;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295400" y="37338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-RECHERCHE DU CENTRE DE GRAVITÉ D’UN CAVALIER;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09600" y="3962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u="sng"/>
              <a:t>les transports:</a:t>
            </a:r>
            <a:endParaRPr lang="fr-FR" u="sng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85800" y="2438400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u="sng"/>
              <a:t>la santé, le sport </a:t>
            </a:r>
            <a:r>
              <a:rPr lang="fr-FR" u="sng"/>
              <a:t>: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71600" y="426720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-SYSTEME D’INFORMATION SUR LE TRAFIC ROUTIER;</a:t>
            </a:r>
          </a:p>
          <a:p>
            <a:r>
              <a:rPr lang="fr-FR"/>
              <a:t>-NAVIGATION ASSISTÉE PAR ORDINATEUR;</a:t>
            </a:r>
          </a:p>
        </p:txBody>
      </p:sp>
      <p:pic>
        <p:nvPicPr>
          <p:cNvPr id="6159" name="horse_jump_9_wmv.wmv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143000" y="685800"/>
            <a:ext cx="6858000" cy="5486400"/>
          </a:xfrm>
          <a:prstGeom prst="rect">
            <a:avLst/>
          </a:prstGeom>
          <a:noFill/>
        </p:spPr>
      </p:pic>
      <p:grpSp>
        <p:nvGrpSpPr>
          <p:cNvPr id="6197" name="Group 53"/>
          <p:cNvGrpSpPr>
            <a:grpSpLocks/>
          </p:cNvGrpSpPr>
          <p:nvPr/>
        </p:nvGrpSpPr>
        <p:grpSpPr bwMode="auto">
          <a:xfrm>
            <a:off x="173038" y="304800"/>
            <a:ext cx="8796337" cy="6019800"/>
            <a:chOff x="109" y="192"/>
            <a:chExt cx="5541" cy="3792"/>
          </a:xfrm>
        </p:grpSpPr>
        <p:sp>
          <p:nvSpPr>
            <p:cNvPr id="6198" name="Rectangle 54"/>
            <p:cNvSpPr>
              <a:spLocks noChangeArrowheads="1"/>
            </p:cNvSpPr>
            <p:nvPr/>
          </p:nvSpPr>
          <p:spPr bwMode="auto">
            <a:xfrm>
              <a:off x="288" y="192"/>
              <a:ext cx="5136" cy="37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6199" name="Group 55"/>
            <p:cNvGrpSpPr>
              <a:grpSpLocks/>
            </p:cNvGrpSpPr>
            <p:nvPr/>
          </p:nvGrpSpPr>
          <p:grpSpPr bwMode="auto">
            <a:xfrm>
              <a:off x="109" y="192"/>
              <a:ext cx="5541" cy="3734"/>
              <a:chOff x="109" y="384"/>
              <a:chExt cx="5541" cy="3734"/>
            </a:xfrm>
          </p:grpSpPr>
          <p:pic>
            <p:nvPicPr>
              <p:cNvPr id="6200" name="Picture 56" descr="http://www.informanews.net/imagenews/PC-Airis.jpg"/>
              <p:cNvPicPr>
                <a:picLocks noChangeAspect="1" noChangeArrowheads="1"/>
              </p:cNvPicPr>
              <p:nvPr/>
            </p:nvPicPr>
            <p:blipFill>
              <a:blip r:embed="rId8" r:link="rId9" cstate="print"/>
              <a:srcRect/>
              <a:stretch>
                <a:fillRect/>
              </a:stretch>
            </p:blipFill>
            <p:spPr bwMode="auto">
              <a:xfrm>
                <a:off x="3527" y="1560"/>
                <a:ext cx="864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01" name="Picture 57" descr="http://www.tech-computer.fr/images/pc.jpg"/>
              <p:cNvPicPr>
                <a:picLocks noChangeAspect="1" noChangeArrowheads="1"/>
              </p:cNvPicPr>
              <p:nvPr/>
            </p:nvPicPr>
            <p:blipFill>
              <a:blip r:embed="rId10" r:link="rId11"/>
              <a:srcRect/>
              <a:stretch>
                <a:fillRect/>
              </a:stretch>
            </p:blipFill>
            <p:spPr bwMode="auto">
              <a:xfrm>
                <a:off x="3311" y="2280"/>
                <a:ext cx="1128" cy="7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02" name="Picture 58" descr="C:\Documents and Settings\STS-Irist\Mes documents\Mes images\Iris\tini.jpg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1584" y="3073"/>
                <a:ext cx="936" cy="702"/>
              </a:xfrm>
              <a:prstGeom prst="rect">
                <a:avLst/>
              </a:prstGeom>
              <a:noFill/>
            </p:spPr>
          </p:pic>
          <p:sp>
            <p:nvSpPr>
              <p:cNvPr id="6203" name="Text Box 59"/>
              <p:cNvSpPr txBox="1">
                <a:spLocks noChangeArrowheads="1"/>
              </p:cNvSpPr>
              <p:nvPr/>
            </p:nvSpPr>
            <p:spPr bwMode="auto">
              <a:xfrm>
                <a:off x="1943" y="2712"/>
                <a:ext cx="86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 i="1">
                    <a:latin typeface="Comic Sans MS" pitchFamily="66" charset="0"/>
                  </a:rPr>
                  <a:t>Station Météo</a:t>
                </a:r>
              </a:p>
            </p:txBody>
          </p:sp>
          <p:sp>
            <p:nvSpPr>
              <p:cNvPr id="6204" name="Line 60"/>
              <p:cNvSpPr>
                <a:spLocks noChangeShapeType="1"/>
              </p:cNvSpPr>
              <p:nvPr/>
            </p:nvSpPr>
            <p:spPr bwMode="auto">
              <a:xfrm flipH="1">
                <a:off x="4319" y="2712"/>
                <a:ext cx="50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05" name="Line 61"/>
              <p:cNvSpPr>
                <a:spLocks noChangeShapeType="1"/>
              </p:cNvSpPr>
              <p:nvPr/>
            </p:nvSpPr>
            <p:spPr bwMode="auto">
              <a:xfrm flipH="1">
                <a:off x="4319" y="1920"/>
                <a:ext cx="50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06" name="Line 62"/>
              <p:cNvSpPr>
                <a:spLocks noChangeShapeType="1"/>
              </p:cNvSpPr>
              <p:nvPr/>
            </p:nvSpPr>
            <p:spPr bwMode="auto">
              <a:xfrm flipH="1">
                <a:off x="2448" y="3360"/>
                <a:ext cx="237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6207" name="Picture 63" descr="..\..\..\Documents and Settings\Prof\Mes documents\Mes images\Big_wmr928.jpg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1536" y="1493"/>
                <a:ext cx="1563" cy="1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08" name="Picture 64" descr="..\..\..\Documents and Settings\Prof\Mes documents\Mes images\GSM-Modem.jpg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2736" y="3648"/>
                <a:ext cx="504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09" name="Freeform 65"/>
              <p:cNvSpPr>
                <a:spLocks/>
              </p:cNvSpPr>
              <p:nvPr/>
            </p:nvSpPr>
            <p:spPr bwMode="auto">
              <a:xfrm>
                <a:off x="2376" y="3432"/>
                <a:ext cx="360" cy="4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0" y="180"/>
                  </a:cxn>
                  <a:cxn ang="0">
                    <a:pos x="540" y="720"/>
                  </a:cxn>
                  <a:cxn ang="0">
                    <a:pos x="540" y="1080"/>
                  </a:cxn>
                  <a:cxn ang="0">
                    <a:pos x="900" y="900"/>
                  </a:cxn>
                </a:cxnLst>
                <a:rect l="0" t="0" r="r" b="b"/>
                <a:pathLst>
                  <a:path w="900" h="1110">
                    <a:moveTo>
                      <a:pt x="0" y="0"/>
                    </a:moveTo>
                    <a:cubicBezTo>
                      <a:pt x="225" y="30"/>
                      <a:pt x="450" y="60"/>
                      <a:pt x="540" y="180"/>
                    </a:cubicBezTo>
                    <a:cubicBezTo>
                      <a:pt x="630" y="300"/>
                      <a:pt x="540" y="570"/>
                      <a:pt x="540" y="720"/>
                    </a:cubicBezTo>
                    <a:cubicBezTo>
                      <a:pt x="540" y="870"/>
                      <a:pt x="480" y="1050"/>
                      <a:pt x="540" y="1080"/>
                    </a:cubicBezTo>
                    <a:cubicBezTo>
                      <a:pt x="600" y="1110"/>
                      <a:pt x="750" y="1005"/>
                      <a:pt x="900" y="900"/>
                    </a:cubicBezTo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0" name="Freeform 66"/>
              <p:cNvSpPr>
                <a:spLocks/>
              </p:cNvSpPr>
              <p:nvPr/>
            </p:nvSpPr>
            <p:spPr bwMode="auto">
              <a:xfrm>
                <a:off x="1367" y="2592"/>
                <a:ext cx="553" cy="624"/>
              </a:xfrm>
              <a:custGeom>
                <a:avLst/>
                <a:gdLst/>
                <a:ahLst/>
                <a:cxnLst>
                  <a:cxn ang="0">
                    <a:pos x="960" y="0"/>
                  </a:cxn>
                  <a:cxn ang="0">
                    <a:pos x="60" y="900"/>
                  </a:cxn>
                  <a:cxn ang="0">
                    <a:pos x="1320" y="1620"/>
                  </a:cxn>
                </a:cxnLst>
                <a:rect l="0" t="0" r="r" b="b"/>
                <a:pathLst>
                  <a:path w="1320" h="1620">
                    <a:moveTo>
                      <a:pt x="960" y="0"/>
                    </a:moveTo>
                    <a:cubicBezTo>
                      <a:pt x="480" y="315"/>
                      <a:pt x="0" y="630"/>
                      <a:pt x="60" y="900"/>
                    </a:cubicBezTo>
                    <a:cubicBezTo>
                      <a:pt x="120" y="1170"/>
                      <a:pt x="720" y="1395"/>
                      <a:pt x="1320" y="1620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1" name="Text Box 67"/>
              <p:cNvSpPr txBox="1">
                <a:spLocks noChangeArrowheads="1"/>
              </p:cNvSpPr>
              <p:nvPr/>
            </p:nvSpPr>
            <p:spPr bwMode="auto">
              <a:xfrm>
                <a:off x="4560" y="3216"/>
                <a:ext cx="5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i="1">
                    <a:latin typeface="Arial" pitchFamily="34" charset="0"/>
                  </a:rPr>
                  <a:t>Réseau Ethernet</a:t>
                </a:r>
              </a:p>
            </p:txBody>
          </p:sp>
          <p:sp>
            <p:nvSpPr>
              <p:cNvPr id="6212" name="Text Box 68"/>
              <p:cNvSpPr txBox="1">
                <a:spLocks noChangeArrowheads="1"/>
              </p:cNvSpPr>
              <p:nvPr/>
            </p:nvSpPr>
            <p:spPr bwMode="auto">
              <a:xfrm>
                <a:off x="3599" y="1416"/>
                <a:ext cx="720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100" b="1" i="1">
                    <a:solidFill>
                      <a:srgbClr val="800000"/>
                    </a:solidFill>
                    <a:latin typeface="Comic Sans MS" pitchFamily="66" charset="0"/>
                  </a:rPr>
                  <a:t>Poste Distant</a:t>
                </a:r>
              </a:p>
            </p:txBody>
          </p:sp>
          <p:sp>
            <p:nvSpPr>
              <p:cNvPr id="6213" name="Line 69"/>
              <p:cNvSpPr>
                <a:spLocks noChangeShapeType="1"/>
              </p:cNvSpPr>
              <p:nvPr/>
            </p:nvSpPr>
            <p:spPr bwMode="auto">
              <a:xfrm>
                <a:off x="1440" y="384"/>
                <a:ext cx="2976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4" name="Line 70"/>
              <p:cNvSpPr>
                <a:spLocks noChangeShapeType="1"/>
              </p:cNvSpPr>
              <p:nvPr/>
            </p:nvSpPr>
            <p:spPr bwMode="auto">
              <a:xfrm>
                <a:off x="1488" y="1344"/>
                <a:ext cx="2880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5" name="AutoShape 71"/>
              <p:cNvSpPr>
                <a:spLocks noChangeArrowheads="1"/>
              </p:cNvSpPr>
              <p:nvPr/>
            </p:nvSpPr>
            <p:spPr bwMode="auto">
              <a:xfrm>
                <a:off x="4512" y="1824"/>
                <a:ext cx="720" cy="336"/>
              </a:xfrm>
              <a:prstGeom prst="cloudCallout">
                <a:avLst>
                  <a:gd name="adj1" fmla="val -38611"/>
                  <a:gd name="adj2" fmla="val -7144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r>
                  <a:rPr lang="fr-FR" sz="1400" i="1">
                    <a:latin typeface="Arial" pitchFamily="34" charset="0"/>
                  </a:rPr>
                  <a:t>Internet</a:t>
                </a:r>
              </a:p>
            </p:txBody>
          </p:sp>
          <p:pic>
            <p:nvPicPr>
              <p:cNvPr id="6216" name="Picture 72" descr="..\..\..\Documents and Settings\Prof\Mes documents\Mes images\byb-balance-concept.jpg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648" y="3648"/>
                <a:ext cx="626" cy="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17" name="AutoShape 73"/>
              <p:cNvSpPr>
                <a:spLocks noChangeArrowheads="1"/>
              </p:cNvSpPr>
              <p:nvPr/>
            </p:nvSpPr>
            <p:spPr bwMode="auto">
              <a:xfrm>
                <a:off x="3216" y="3843"/>
                <a:ext cx="504" cy="216"/>
              </a:xfrm>
              <a:prstGeom prst="lightningBol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8" name="Rectangle 74"/>
              <p:cNvSpPr>
                <a:spLocks noChangeArrowheads="1"/>
              </p:cNvSpPr>
              <p:nvPr/>
            </p:nvSpPr>
            <p:spPr bwMode="auto">
              <a:xfrm>
                <a:off x="109" y="576"/>
                <a:ext cx="5541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sz="4800" b="1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34" charset="0"/>
                  </a:rPr>
                  <a:t>Station météo Communicante</a:t>
                </a:r>
              </a:p>
            </p:txBody>
          </p:sp>
          <p:sp>
            <p:nvSpPr>
              <p:cNvPr id="6219" name="Line 75"/>
              <p:cNvSpPr>
                <a:spLocks noChangeShapeType="1"/>
              </p:cNvSpPr>
              <p:nvPr/>
            </p:nvSpPr>
            <p:spPr bwMode="auto">
              <a:xfrm flipH="1">
                <a:off x="4800" y="2160"/>
                <a:ext cx="0" cy="182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6220" name="Group 76"/>
          <p:cNvGrpSpPr>
            <a:grpSpLocks/>
          </p:cNvGrpSpPr>
          <p:nvPr/>
        </p:nvGrpSpPr>
        <p:grpSpPr bwMode="auto">
          <a:xfrm>
            <a:off x="533400" y="457200"/>
            <a:ext cx="8077200" cy="5562600"/>
            <a:chOff x="480" y="288"/>
            <a:chExt cx="5088" cy="3504"/>
          </a:xfrm>
        </p:grpSpPr>
        <p:sp>
          <p:nvSpPr>
            <p:cNvPr id="6221" name="Rectangle 77"/>
            <p:cNvSpPr>
              <a:spLocks noChangeArrowheads="1"/>
            </p:cNvSpPr>
            <p:nvPr/>
          </p:nvSpPr>
          <p:spPr bwMode="auto">
            <a:xfrm>
              <a:off x="480" y="288"/>
              <a:ext cx="5088" cy="35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6222" name="Group 78"/>
            <p:cNvGrpSpPr>
              <a:grpSpLocks/>
            </p:cNvGrpSpPr>
            <p:nvPr/>
          </p:nvGrpSpPr>
          <p:grpSpPr bwMode="auto">
            <a:xfrm>
              <a:off x="528" y="946"/>
              <a:ext cx="4944" cy="2428"/>
              <a:chOff x="240" y="1128"/>
              <a:chExt cx="4944" cy="2428"/>
            </a:xfrm>
          </p:grpSpPr>
          <p:sp>
            <p:nvSpPr>
              <p:cNvPr id="6223" name="Freeform 79"/>
              <p:cNvSpPr>
                <a:spLocks/>
              </p:cNvSpPr>
              <p:nvPr/>
            </p:nvSpPr>
            <p:spPr bwMode="auto">
              <a:xfrm>
                <a:off x="2472" y="1128"/>
                <a:ext cx="1440" cy="972"/>
              </a:xfrm>
              <a:custGeom>
                <a:avLst/>
                <a:gdLst/>
                <a:ahLst/>
                <a:cxnLst>
                  <a:cxn ang="0">
                    <a:pos x="90" y="900"/>
                  </a:cxn>
                  <a:cxn ang="0">
                    <a:pos x="90" y="360"/>
                  </a:cxn>
                  <a:cxn ang="0">
                    <a:pos x="630" y="0"/>
                  </a:cxn>
                  <a:cxn ang="0">
                    <a:pos x="1710" y="360"/>
                  </a:cxn>
                  <a:cxn ang="0">
                    <a:pos x="1710" y="1620"/>
                  </a:cxn>
                  <a:cxn ang="0">
                    <a:pos x="2070" y="2340"/>
                  </a:cxn>
                  <a:cxn ang="0">
                    <a:pos x="3510" y="2160"/>
                  </a:cxn>
                </a:cxnLst>
                <a:rect l="0" t="0" r="r" b="b"/>
                <a:pathLst>
                  <a:path w="3510" h="2430">
                    <a:moveTo>
                      <a:pt x="90" y="900"/>
                    </a:moveTo>
                    <a:cubicBezTo>
                      <a:pt x="45" y="705"/>
                      <a:pt x="0" y="510"/>
                      <a:pt x="90" y="360"/>
                    </a:cubicBezTo>
                    <a:cubicBezTo>
                      <a:pt x="180" y="210"/>
                      <a:pt x="360" y="0"/>
                      <a:pt x="630" y="0"/>
                    </a:cubicBezTo>
                    <a:cubicBezTo>
                      <a:pt x="900" y="0"/>
                      <a:pt x="1530" y="90"/>
                      <a:pt x="1710" y="360"/>
                    </a:cubicBezTo>
                    <a:cubicBezTo>
                      <a:pt x="1890" y="630"/>
                      <a:pt x="1650" y="1290"/>
                      <a:pt x="1710" y="1620"/>
                    </a:cubicBezTo>
                    <a:cubicBezTo>
                      <a:pt x="1770" y="1950"/>
                      <a:pt x="1770" y="2250"/>
                      <a:pt x="2070" y="2340"/>
                    </a:cubicBezTo>
                    <a:cubicBezTo>
                      <a:pt x="2370" y="2430"/>
                      <a:pt x="2940" y="2295"/>
                      <a:pt x="3510" y="2160"/>
                    </a:cubicBezTo>
                  </a:path>
                </a:pathLst>
              </a:custGeom>
              <a:noFill/>
              <a:ln w="349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24" name="Freeform 80"/>
              <p:cNvSpPr>
                <a:spLocks/>
              </p:cNvSpPr>
              <p:nvPr/>
            </p:nvSpPr>
            <p:spPr bwMode="auto">
              <a:xfrm>
                <a:off x="1608" y="1728"/>
                <a:ext cx="648" cy="552"/>
              </a:xfrm>
              <a:custGeom>
                <a:avLst/>
                <a:gdLst/>
                <a:ahLst/>
                <a:cxnLst>
                  <a:cxn ang="0">
                    <a:pos x="1620" y="300"/>
                  </a:cxn>
                  <a:cxn ang="0">
                    <a:pos x="1440" y="120"/>
                  </a:cxn>
                  <a:cxn ang="0">
                    <a:pos x="1260" y="1020"/>
                  </a:cxn>
                  <a:cxn ang="0">
                    <a:pos x="0" y="1380"/>
                  </a:cxn>
                </a:cxnLst>
                <a:rect l="0" t="0" r="r" b="b"/>
                <a:pathLst>
                  <a:path w="1620" h="1380">
                    <a:moveTo>
                      <a:pt x="1620" y="300"/>
                    </a:moveTo>
                    <a:cubicBezTo>
                      <a:pt x="1560" y="150"/>
                      <a:pt x="1500" y="0"/>
                      <a:pt x="1440" y="120"/>
                    </a:cubicBezTo>
                    <a:cubicBezTo>
                      <a:pt x="1380" y="240"/>
                      <a:pt x="1500" y="810"/>
                      <a:pt x="1260" y="1020"/>
                    </a:cubicBezTo>
                    <a:cubicBezTo>
                      <a:pt x="1020" y="1230"/>
                      <a:pt x="210" y="1320"/>
                      <a:pt x="0" y="1380"/>
                    </a:cubicBez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25" name="Freeform 81"/>
              <p:cNvSpPr>
                <a:spLocks/>
              </p:cNvSpPr>
              <p:nvPr/>
            </p:nvSpPr>
            <p:spPr bwMode="auto">
              <a:xfrm>
                <a:off x="1608" y="1488"/>
                <a:ext cx="648" cy="456"/>
              </a:xfrm>
              <a:custGeom>
                <a:avLst/>
                <a:gdLst/>
                <a:ahLst/>
                <a:cxnLst>
                  <a:cxn ang="0">
                    <a:pos x="1620" y="180"/>
                  </a:cxn>
                  <a:cxn ang="0">
                    <a:pos x="1440" y="0"/>
                  </a:cxn>
                  <a:cxn ang="0">
                    <a:pos x="1260" y="180"/>
                  </a:cxn>
                  <a:cxn ang="0">
                    <a:pos x="1080" y="900"/>
                  </a:cxn>
                  <a:cxn ang="0">
                    <a:pos x="720" y="1080"/>
                  </a:cxn>
                  <a:cxn ang="0">
                    <a:pos x="0" y="540"/>
                  </a:cxn>
                </a:cxnLst>
                <a:rect l="0" t="0" r="r" b="b"/>
                <a:pathLst>
                  <a:path w="1620" h="1140">
                    <a:moveTo>
                      <a:pt x="1620" y="180"/>
                    </a:moveTo>
                    <a:cubicBezTo>
                      <a:pt x="1560" y="90"/>
                      <a:pt x="1500" y="0"/>
                      <a:pt x="1440" y="0"/>
                    </a:cubicBezTo>
                    <a:cubicBezTo>
                      <a:pt x="1380" y="0"/>
                      <a:pt x="1320" y="30"/>
                      <a:pt x="1260" y="180"/>
                    </a:cubicBezTo>
                    <a:cubicBezTo>
                      <a:pt x="1200" y="330"/>
                      <a:pt x="1170" y="750"/>
                      <a:pt x="1080" y="900"/>
                    </a:cubicBezTo>
                    <a:cubicBezTo>
                      <a:pt x="990" y="1050"/>
                      <a:pt x="900" y="1140"/>
                      <a:pt x="720" y="1080"/>
                    </a:cubicBezTo>
                    <a:cubicBezTo>
                      <a:pt x="540" y="1020"/>
                      <a:pt x="270" y="780"/>
                      <a:pt x="0" y="540"/>
                    </a:cubicBez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6226" name="Picture 82" descr="..\..\..\..\Documents and Settings\STS-Irist\Mes documents\Mes images\Iris\pcfull.jp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912" y="1536"/>
                <a:ext cx="1272" cy="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27" name="Picture 83" descr="Photo 032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888" y="2856"/>
                <a:ext cx="936" cy="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28" name="Picture 84" descr="Photo 006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888" y="2064"/>
                <a:ext cx="936" cy="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81920" name="Picture 12" descr="Photo 010"/>
              <p:cNvGraphicFramePr>
                <a:graphicFrameLocks noChangeAspect="1"/>
              </p:cNvGraphicFramePr>
              <p:nvPr/>
            </p:nvGraphicFramePr>
            <p:xfrm>
              <a:off x="2256" y="1488"/>
              <a:ext cx="843" cy="864"/>
            </p:xfrm>
            <a:graphic>
              <a:graphicData uri="http://schemas.openxmlformats.org/presentationml/2006/ole">
                <p:oleObj spid="_x0000_s81920" name="Image" r:id="rId19" imgW="911880" imgH="934200" progId="Word.Picture.8">
                  <p:embed/>
                </p:oleObj>
              </a:graphicData>
            </a:graphic>
          </p:graphicFrame>
          <p:pic>
            <p:nvPicPr>
              <p:cNvPr id="6230" name="Picture 10" descr="Photo 013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888" y="1128"/>
                <a:ext cx="904" cy="8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31" name="Text Box 87"/>
              <p:cNvSpPr txBox="1">
                <a:spLocks noChangeArrowheads="1"/>
              </p:cNvSpPr>
              <p:nvPr/>
            </p:nvSpPr>
            <p:spPr bwMode="auto">
              <a:xfrm>
                <a:off x="2327" y="2352"/>
                <a:ext cx="72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fr-FR" sz="1200" b="1">
                    <a:latin typeface="Arial" pitchFamily="34" charset="0"/>
                  </a:rPr>
                  <a:t>Centrale de navigation</a:t>
                </a:r>
              </a:p>
            </p:txBody>
          </p:sp>
          <p:sp>
            <p:nvSpPr>
              <p:cNvPr id="6232" name="Text Box 88"/>
              <p:cNvSpPr txBox="1">
                <a:spLocks noChangeArrowheads="1"/>
              </p:cNvSpPr>
              <p:nvPr/>
            </p:nvSpPr>
            <p:spPr bwMode="auto">
              <a:xfrm>
                <a:off x="1968" y="1200"/>
                <a:ext cx="5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 i="1">
                    <a:latin typeface="Arial" pitchFamily="34" charset="0"/>
                  </a:rPr>
                  <a:t>NMEA 183</a:t>
                </a:r>
              </a:p>
            </p:txBody>
          </p:sp>
          <p:sp>
            <p:nvSpPr>
              <p:cNvPr id="6233" name="Text Box 89"/>
              <p:cNvSpPr txBox="1">
                <a:spLocks noChangeArrowheads="1"/>
              </p:cNvSpPr>
              <p:nvPr/>
            </p:nvSpPr>
            <p:spPr bwMode="auto">
              <a:xfrm>
                <a:off x="3984" y="2496"/>
                <a:ext cx="792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>
                    <a:latin typeface="Arial" pitchFamily="34" charset="0"/>
                  </a:rPr>
                  <a:t>PC Navigation</a:t>
                </a:r>
              </a:p>
            </p:txBody>
          </p:sp>
          <p:sp>
            <p:nvSpPr>
              <p:cNvPr id="6234" name="Text Box 90"/>
              <p:cNvSpPr txBox="1">
                <a:spLocks noChangeArrowheads="1"/>
              </p:cNvSpPr>
              <p:nvPr/>
            </p:nvSpPr>
            <p:spPr bwMode="auto">
              <a:xfrm>
                <a:off x="3408" y="1824"/>
                <a:ext cx="504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 i="1">
                    <a:latin typeface="Arial" pitchFamily="34" charset="0"/>
                  </a:rPr>
                  <a:t>RS 232</a:t>
                </a:r>
              </a:p>
            </p:txBody>
          </p:sp>
          <p:sp>
            <p:nvSpPr>
              <p:cNvPr id="6235" name="Freeform 91"/>
              <p:cNvSpPr>
                <a:spLocks/>
              </p:cNvSpPr>
              <p:nvPr/>
            </p:nvSpPr>
            <p:spPr bwMode="auto">
              <a:xfrm>
                <a:off x="1679" y="2208"/>
                <a:ext cx="648" cy="1092"/>
              </a:xfrm>
              <a:custGeom>
                <a:avLst/>
                <a:gdLst/>
                <a:ahLst/>
                <a:cxnLst>
                  <a:cxn ang="0">
                    <a:pos x="1440" y="0"/>
                  </a:cxn>
                  <a:cxn ang="0">
                    <a:pos x="720" y="1980"/>
                  </a:cxn>
                  <a:cxn ang="0">
                    <a:pos x="0" y="2340"/>
                  </a:cxn>
                </a:cxnLst>
                <a:rect l="0" t="0" r="r" b="b"/>
                <a:pathLst>
                  <a:path w="1440" h="2370">
                    <a:moveTo>
                      <a:pt x="1440" y="0"/>
                    </a:moveTo>
                    <a:cubicBezTo>
                      <a:pt x="1200" y="795"/>
                      <a:pt x="960" y="1590"/>
                      <a:pt x="720" y="1980"/>
                    </a:cubicBezTo>
                    <a:cubicBezTo>
                      <a:pt x="480" y="2370"/>
                      <a:pt x="240" y="2355"/>
                      <a:pt x="0" y="2340"/>
                    </a:cubicBez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36" name="Text Box 92"/>
              <p:cNvSpPr txBox="1">
                <a:spLocks noChangeArrowheads="1"/>
              </p:cNvSpPr>
              <p:nvPr/>
            </p:nvSpPr>
            <p:spPr bwMode="auto">
              <a:xfrm>
                <a:off x="240" y="3120"/>
                <a:ext cx="57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 i="1">
                    <a:latin typeface="Arial" pitchFamily="34" charset="0"/>
                  </a:rPr>
                  <a:t>GPS</a:t>
                </a:r>
              </a:p>
            </p:txBody>
          </p:sp>
          <p:sp>
            <p:nvSpPr>
              <p:cNvPr id="6237" name="Text Box 93"/>
              <p:cNvSpPr txBox="1">
                <a:spLocks noChangeArrowheads="1"/>
              </p:cNvSpPr>
              <p:nvPr/>
            </p:nvSpPr>
            <p:spPr bwMode="auto">
              <a:xfrm>
                <a:off x="288" y="2256"/>
                <a:ext cx="57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fr-FR" sz="1200" b="1" i="1">
                    <a:latin typeface="Arial" pitchFamily="34" charset="0"/>
                  </a:rPr>
                  <a:t>Speedo.</a:t>
                </a:r>
              </a:p>
            </p:txBody>
          </p:sp>
        </p:grpSp>
        <p:sp>
          <p:nvSpPr>
            <p:cNvPr id="6238" name="Text Box 94"/>
            <p:cNvSpPr txBox="1">
              <a:spLocks noChangeArrowheads="1"/>
            </p:cNvSpPr>
            <p:nvPr/>
          </p:nvSpPr>
          <p:spPr bwMode="auto">
            <a:xfrm>
              <a:off x="2640" y="432"/>
              <a:ext cx="76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/>
                <a:t>NAO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6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6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53"/>
                </p:tgtEl>
              </p:cMediaNode>
            </p:vide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6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  <p:vide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59"/>
                </p:tgtEl>
              </p:cMediaNode>
            </p:vide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2" dur="1" fill="hold"/>
                                        <p:tgtEl>
                                          <p:spTgt spid="6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9"/>
                  </p:tgtEl>
                </p:cond>
              </p:nextCondLst>
            </p:seq>
          </p:childTnLst>
        </p:cTn>
      </p:par>
    </p:tnLst>
    <p:bldLst>
      <p:bldP spid="5" grpId="0" autoUpdateAnimBg="0"/>
      <p:bldP spid="6148" grpId="0" autoUpdateAnimBg="0"/>
      <p:bldP spid="6149" grpId="0" autoUpdateAnimBg="0"/>
      <p:bldP spid="6152" grpId="0" autoUpdateAnimBg="0"/>
      <p:bldP spid="6154" grpId="0" autoUpdateAnimBg="0"/>
      <p:bldP spid="6155" grpId="0" autoUpdateAnimBg="0"/>
      <p:bldP spid="6156" grpId="0" autoUpdateAnimBg="0"/>
      <p:bldP spid="6157" grpId="0" autoUpdateAnimBg="0"/>
      <p:bldP spid="615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6149"/>
          <p:cNvGrpSpPr>
            <a:grpSpLocks/>
          </p:cNvGrpSpPr>
          <p:nvPr/>
        </p:nvGrpSpPr>
        <p:grpSpPr bwMode="auto">
          <a:xfrm>
            <a:off x="685800" y="1752600"/>
            <a:ext cx="1676400" cy="2743200"/>
            <a:chOff x="720" y="1152"/>
            <a:chExt cx="1152" cy="1728"/>
          </a:xfrm>
        </p:grpSpPr>
        <p:sp>
          <p:nvSpPr>
            <p:cNvPr id="67587" name="Rectangle 6147"/>
            <p:cNvSpPr>
              <a:spLocks noChangeArrowheads="1"/>
            </p:cNvSpPr>
            <p:nvPr/>
          </p:nvSpPr>
          <p:spPr bwMode="auto">
            <a:xfrm>
              <a:off x="720" y="1152"/>
              <a:ext cx="1152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86" name="Text Box 6146"/>
            <p:cNvSpPr txBox="1">
              <a:spLocks noChangeArrowheads="1"/>
            </p:cNvSpPr>
            <p:nvPr/>
          </p:nvSpPr>
          <p:spPr bwMode="auto">
            <a:xfrm>
              <a:off x="768" y="1824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Acquisition</a:t>
              </a:r>
            </a:p>
          </p:txBody>
        </p:sp>
      </p:grpSp>
      <p:sp>
        <p:nvSpPr>
          <p:cNvPr id="67590" name="AutoShape 6150"/>
          <p:cNvSpPr>
            <a:spLocks noChangeArrowheads="1"/>
          </p:cNvSpPr>
          <p:nvPr/>
        </p:nvSpPr>
        <p:spPr bwMode="auto">
          <a:xfrm>
            <a:off x="2667000" y="2819400"/>
            <a:ext cx="685800" cy="609600"/>
          </a:xfrm>
          <a:prstGeom prst="rightArrow">
            <a:avLst>
              <a:gd name="adj1" fmla="val 50000"/>
              <a:gd name="adj2" fmla="val 281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67592" name="Group 6152"/>
          <p:cNvGrpSpPr>
            <a:grpSpLocks/>
          </p:cNvGrpSpPr>
          <p:nvPr/>
        </p:nvGrpSpPr>
        <p:grpSpPr bwMode="auto">
          <a:xfrm>
            <a:off x="3657600" y="1752600"/>
            <a:ext cx="1676400" cy="2743200"/>
            <a:chOff x="720" y="1152"/>
            <a:chExt cx="1152" cy="1728"/>
          </a:xfrm>
        </p:grpSpPr>
        <p:sp>
          <p:nvSpPr>
            <p:cNvPr id="67593" name="Rectangle 6153"/>
            <p:cNvSpPr>
              <a:spLocks noChangeArrowheads="1"/>
            </p:cNvSpPr>
            <p:nvPr/>
          </p:nvSpPr>
          <p:spPr bwMode="auto">
            <a:xfrm>
              <a:off x="720" y="1152"/>
              <a:ext cx="1152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4" name="Text Box 6154"/>
            <p:cNvSpPr txBox="1">
              <a:spLocks noChangeArrowheads="1"/>
            </p:cNvSpPr>
            <p:nvPr/>
          </p:nvSpPr>
          <p:spPr bwMode="auto">
            <a:xfrm>
              <a:off x="768" y="1824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Traitement</a:t>
              </a:r>
            </a:p>
          </p:txBody>
        </p:sp>
      </p:grpSp>
      <p:sp>
        <p:nvSpPr>
          <p:cNvPr id="67595" name="AutoShape 6155"/>
          <p:cNvSpPr>
            <a:spLocks noChangeArrowheads="1"/>
          </p:cNvSpPr>
          <p:nvPr/>
        </p:nvSpPr>
        <p:spPr bwMode="auto">
          <a:xfrm>
            <a:off x="5562600" y="2819400"/>
            <a:ext cx="685800" cy="609600"/>
          </a:xfrm>
          <a:prstGeom prst="rightArrow">
            <a:avLst>
              <a:gd name="adj1" fmla="val 50000"/>
              <a:gd name="adj2" fmla="val 281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67596" name="Group 6156"/>
          <p:cNvGrpSpPr>
            <a:grpSpLocks/>
          </p:cNvGrpSpPr>
          <p:nvPr/>
        </p:nvGrpSpPr>
        <p:grpSpPr bwMode="auto">
          <a:xfrm>
            <a:off x="6477000" y="1752600"/>
            <a:ext cx="1752600" cy="2743200"/>
            <a:chOff x="720" y="1152"/>
            <a:chExt cx="1152" cy="1728"/>
          </a:xfrm>
        </p:grpSpPr>
        <p:sp>
          <p:nvSpPr>
            <p:cNvPr id="67597" name="Rectangle 6157"/>
            <p:cNvSpPr>
              <a:spLocks noChangeArrowheads="1"/>
            </p:cNvSpPr>
            <p:nvPr/>
          </p:nvSpPr>
          <p:spPr bwMode="auto">
            <a:xfrm>
              <a:off x="720" y="1152"/>
              <a:ext cx="1152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3" dist="53882" dir="13500000">
                <a:schemeClr val="bg2"/>
              </a:prst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8" name="Text Box 6158"/>
            <p:cNvSpPr txBox="1">
              <a:spLocks noChangeArrowheads="1"/>
            </p:cNvSpPr>
            <p:nvPr/>
          </p:nvSpPr>
          <p:spPr bwMode="auto">
            <a:xfrm>
              <a:off x="768" y="1824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Commande</a:t>
              </a:r>
            </a:p>
          </p:txBody>
        </p:sp>
      </p:grpSp>
      <p:sp>
        <p:nvSpPr>
          <p:cNvPr id="67599" name="Text Box 6159"/>
          <p:cNvSpPr txBox="1">
            <a:spLocks noChangeArrowheads="1"/>
          </p:cNvSpPr>
          <p:nvPr/>
        </p:nvSpPr>
        <p:spPr bwMode="auto">
          <a:xfrm>
            <a:off x="381000" y="4876800"/>
            <a:ext cx="19812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Conversion A/N</a:t>
            </a:r>
          </a:p>
          <a:p>
            <a:pPr>
              <a:spcBef>
                <a:spcPct val="50000"/>
              </a:spcBef>
            </a:pPr>
            <a:r>
              <a:rPr lang="fr-FR"/>
              <a:t>Liaison Série</a:t>
            </a:r>
          </a:p>
          <a:p>
            <a:pPr>
              <a:spcBef>
                <a:spcPct val="50000"/>
              </a:spcBef>
            </a:pPr>
            <a:r>
              <a:rPr lang="fr-FR"/>
              <a:t>….</a:t>
            </a:r>
          </a:p>
        </p:txBody>
      </p:sp>
      <p:sp>
        <p:nvSpPr>
          <p:cNvPr id="67600" name="Text Box 6160"/>
          <p:cNvSpPr txBox="1">
            <a:spLocks noChangeArrowheads="1"/>
          </p:cNvSpPr>
          <p:nvPr/>
        </p:nvSpPr>
        <p:spPr bwMode="auto">
          <a:xfrm>
            <a:off x="3314700" y="4953000"/>
            <a:ext cx="25146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Calcul</a:t>
            </a:r>
          </a:p>
          <a:p>
            <a:pPr>
              <a:spcBef>
                <a:spcPct val="50000"/>
              </a:spcBef>
            </a:pPr>
            <a:r>
              <a:rPr lang="fr-FR"/>
              <a:t>Décodage de trame</a:t>
            </a:r>
          </a:p>
          <a:p>
            <a:pPr>
              <a:spcBef>
                <a:spcPct val="50000"/>
              </a:spcBef>
            </a:pPr>
            <a:r>
              <a:rPr lang="fr-FR"/>
              <a:t>….</a:t>
            </a:r>
          </a:p>
        </p:txBody>
      </p:sp>
      <p:sp>
        <p:nvSpPr>
          <p:cNvPr id="67601" name="Text Box 6161"/>
          <p:cNvSpPr txBox="1">
            <a:spLocks noChangeArrowheads="1"/>
          </p:cNvSpPr>
          <p:nvPr/>
        </p:nvSpPr>
        <p:spPr bwMode="auto">
          <a:xfrm>
            <a:off x="6324600" y="4953000"/>
            <a:ext cx="25146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Affichage</a:t>
            </a:r>
          </a:p>
          <a:p>
            <a:pPr>
              <a:spcBef>
                <a:spcPct val="50000"/>
              </a:spcBef>
            </a:pPr>
            <a:r>
              <a:rPr lang="fr-FR"/>
              <a:t>Commande moteur</a:t>
            </a:r>
          </a:p>
          <a:p>
            <a:pPr>
              <a:spcBef>
                <a:spcPct val="50000"/>
              </a:spcBef>
            </a:pPr>
            <a:r>
              <a:rPr lang="fr-FR"/>
              <a:t>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animBg="1"/>
      <p:bldP spid="67595" grpId="0" animBg="1"/>
      <p:bldP spid="67599" grpId="0" autoUpdateAnimBg="0"/>
      <p:bldP spid="67600" grpId="0" autoUpdateAnimBg="0"/>
      <p:bldP spid="6760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88913"/>
            <a:ext cx="7772400" cy="1736725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fr-FR" dirty="0" smtClean="0"/>
              <a:t>Température Corporelle des Rats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2133600"/>
            <a:ext cx="57531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Introduction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530725"/>
          </a:xfrm>
        </p:spPr>
        <p:txBody>
          <a:bodyPr/>
          <a:lstStyle/>
          <a:p>
            <a:pPr eaLnBrk="1" hangingPunct="1">
              <a:buClr>
                <a:srgbClr val="000000"/>
              </a:buClr>
              <a:defRPr/>
            </a:pPr>
            <a:r>
              <a:rPr lang="fr-FR" sz="2800" dirty="0" smtClean="0"/>
              <a:t>Dans un protocole de recherche médicale :</a:t>
            </a:r>
          </a:p>
          <a:p>
            <a:pPr lvl="2" eaLnBrk="1" hangingPunct="1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La prise de la température corporelles du sujet étudié doit être régulière.  </a:t>
            </a:r>
          </a:p>
          <a:p>
            <a:pPr lvl="2" eaLnBrk="1" hangingPunct="1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fr-FR" sz="2000" dirty="0" smtClean="0"/>
              <a:t>L’utilisation des rats comme cobayes</a:t>
            </a:r>
          </a:p>
          <a:p>
            <a:pPr lvl="4" eaLnBrk="1" hangingPunct="1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fr-FR" sz="1800" dirty="0" smtClean="0"/>
              <a:t>Physiologie semblable à la nôtre</a:t>
            </a:r>
          </a:p>
          <a:p>
            <a:pPr lvl="4" eaLnBrk="1" hangingPunct="1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fr-FR" sz="1800" dirty="0" smtClean="0"/>
              <a:t>Faciles à manipuler et entretenir</a:t>
            </a:r>
          </a:p>
        </p:txBody>
      </p:sp>
      <p:pic>
        <p:nvPicPr>
          <p:cNvPr id="8196" name="Picture 4" descr="wistar_image02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987675" y="3860800"/>
            <a:ext cx="2381250" cy="1733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923925"/>
            <a:ext cx="8856662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000000"/>
              </a:buClr>
            </a:pPr>
            <a:r>
              <a:rPr lang="fr-FR" sz="2800" smtClean="0"/>
              <a:t>Avant l’apparition des caméras thermiques :</a:t>
            </a:r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fr-FR" sz="1800" smtClean="0"/>
              <a:t>           Par le biais d’une sonde de température </a:t>
            </a:r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fr-FR" sz="1800" smtClean="0"/>
              <a:t>           implantée au niveau de la tête du  rat</a:t>
            </a:r>
          </a:p>
          <a:p>
            <a:pPr marL="400050" lvl="1" indent="0" eaLnBrk="1" hangingPunct="1">
              <a:lnSpc>
                <a:spcPct val="90000"/>
              </a:lnSpc>
              <a:buClr>
                <a:srgbClr val="000000"/>
              </a:buClr>
              <a:buFontTx/>
              <a:buNone/>
            </a:pPr>
            <a:r>
              <a:rPr lang="fr-FR" sz="2400" smtClean="0"/>
              <a:t>     	      Inconvénients :</a:t>
            </a:r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fr-FR" sz="1800" smtClean="0"/>
              <a:t>	Opération chirurgicale nécessaire pour implanter  	la sonde.</a:t>
            </a:r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fr-FR" sz="1800" smtClean="0"/>
              <a:t>	Impossibilité d’avoir plusieurs zones des mesures 	(corps, queue … )</a:t>
            </a:r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endParaRPr lang="fr-FR" sz="1800" smtClean="0"/>
          </a:p>
          <a:p>
            <a:pPr marL="1828800" lvl="4" indent="0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endParaRPr lang="fr-FR" sz="1800" smtClean="0"/>
          </a:p>
          <a:p>
            <a:pPr eaLnBrk="1" hangingPunct="1">
              <a:lnSpc>
                <a:spcPct val="80000"/>
              </a:lnSpc>
              <a:buClr>
                <a:srgbClr val="000000"/>
              </a:buClr>
            </a:pPr>
            <a:r>
              <a:rPr lang="fr-FR" sz="2800" smtClean="0"/>
              <a:t>Depuis l’apparition des caméras thermiques :</a:t>
            </a:r>
          </a:p>
          <a:p>
            <a:pPr lvl="2" eaLnBrk="1" hangingPunct="1">
              <a:lnSpc>
                <a:spcPct val="80000"/>
              </a:lnSpc>
              <a:buClr>
                <a:srgbClr val="000000"/>
              </a:buClr>
            </a:pPr>
            <a:r>
              <a:rPr lang="fr-FR" sz="2000" smtClean="0"/>
              <a:t>Prises des mesures sans contact avec les sujets</a:t>
            </a:r>
          </a:p>
          <a:p>
            <a:pPr lvl="2" eaLnBrk="1" hangingPunct="1">
              <a:lnSpc>
                <a:spcPct val="80000"/>
              </a:lnSpc>
              <a:buClr>
                <a:srgbClr val="000000"/>
              </a:buClr>
            </a:pPr>
            <a:r>
              <a:rPr lang="fr-FR" sz="2000" smtClean="0"/>
              <a:t>Possibilité d’avoir la température de plusieurs zones </a:t>
            </a:r>
          </a:p>
          <a:p>
            <a:pPr lvl="2" eaLnBrk="1" hangingPunct="1">
              <a:lnSpc>
                <a:spcPct val="80000"/>
              </a:lnSpc>
              <a:buClr>
                <a:srgbClr val="000000"/>
              </a:buClr>
            </a:pPr>
            <a:r>
              <a:rPr lang="fr-FR" sz="2000" smtClean="0"/>
              <a:t>Possibilité d’automatiser les relevés  </a:t>
            </a:r>
          </a:p>
          <a:p>
            <a:pPr lvl="3" eaLnBrk="1" hangingPunct="1">
              <a:lnSpc>
                <a:spcPct val="90000"/>
              </a:lnSpc>
              <a:buClr>
                <a:srgbClr val="000000"/>
              </a:buClr>
            </a:pPr>
            <a:endParaRPr lang="fr-FR" sz="1800" smtClean="0"/>
          </a:p>
        </p:txBody>
      </p:sp>
      <p:sp>
        <p:nvSpPr>
          <p:cNvPr id="2" name="Rectangle 1"/>
          <p:cNvSpPr/>
          <p:nvPr/>
        </p:nvSpPr>
        <p:spPr>
          <a:xfrm>
            <a:off x="1331913" y="260350"/>
            <a:ext cx="64674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Prise de la température du Rat</a:t>
            </a:r>
          </a:p>
        </p:txBody>
      </p:sp>
      <p:sp>
        <p:nvSpPr>
          <p:cNvPr id="9220" name="AutoShape 5" descr="data:image/jpeg;base64,/9j/4AAQSkZJRgABAQAAAQABAAD/2wCEAAkGBhMSEBASEhIQFBIQDxAQEA8PDw8PDw8QFBAVFBQQFBIXHCYeFxkjGRIUHy8gIycpLCwsFR4xNTAqNSYrLCkBCQoKDgwOFA8PFykcHBwpKSkpKSkpKSkpKSkpKSkpKSksKSkpKSkpKSkpKSkpKSkpKSkpLCksKSkpKSwpKSwsKf/AABEIAMQBAQMBIgACEQEDEQH/xAAbAAABBQEBAAAAAAAAAAAAAAABAAIDBAUGB//EAEEQAAEDAQQFCQUFBwUBAAAAAAEAAgMRBAUhMQYSQVFxE1NhkZOxs9HSFSIjUnMWMjOBwRRCcpKh8PFDYmPC4bL/xAAYAQEBAQEBAAAAAAAAAAAAAAAAAQMCBP/EAB8RAQEAAgIDAQEBAAAAAAAAAAABAhEDIRIxUWFBE//aAAwDAQACEQMRAD8A80vG8puWmHLTYTy5TSYfEd0qv7Sl56ftpfNK8h8ef683iOUAaulWRekvPTdtL5om8Zuem7aXzVUhEFBZF4S89P20vmiLyl56btpfNVkFBa9pTc9N20vmj7Rm56btpfNVw1SOagf7Rm56btpfND2jNz0/bS+ahcE0tRE/tKbnpu2l80vak3PTdtL5qtRBFWjec3PTdtL5ppvObnpu2l81XKVERZ9ozc9P20vmibym56btpfNVgiQgsC8peem7aXzRF5zc9N20vmqwakirJvKbnpu2l8032lNz0/bS+arkoVRFj2jNz03bS+ad7Rm56btpfNVqJwCCwLxm56ftpfNMlvaUf601frS+agklpxUcce07UFiK8JszNP20vmp/aMvPT9tL5qoQiCirDrym56btpfNAXlNz0/bS+ahQKCf2nNz03bS+aXtKbnpu2l81XSqiJ/aM3PT9tL5pj7xmofjT5H/Wl3cVGEJBgeB7kV6p+1v+eTtH+aSZqpKI8/vCMctOf+ebxHKqpLxf8ef683iOUIeulItQLcU7XRDggjoprLYnyGjGucRiQ0VoEwrqtDIHj3x90v1Xb8AKd6lulk3dMCG7ZNYtLH1GY1HVRmhLcwQQDgRQ1P8A4vYrCzW4qK+tEobSBymsC3JzCAcd+9czJbjp4s5yQcF1d+aAyQ6zmODmNqaHB9O4rk5GELtyRI2JiCCiEUAjREIAkjRKiKLSgkiGoA1ikEaCWuiDRMllpxTJLRRNYzaUCjj2lTIJURSKCKRCBVSQKNUCogikgATZMjwPcnprxgeB7lR6jVJKiS5R5teX48/15vEcoKqa8z8ef683iOVcKqcnBNapGhA5jV3ehloaIXN2iSv5Fo/ULh2lXrBePJvBqaHA03KVY9au+WtXbK081rNfUYLnrlmPJgHd34qpc2kDnTTxCh5N9BkNmIptpvWdnTSdtu9LY1mqHUxwx4LCtdyWa0A6zWtOxzRqkKDSB55RsjjUNBaBsBr5KKC30ILhrNwq3oWVzuN068JY5y+tBJYjWOsrDkWj3hxCgs2hszhUtDP4jj1L0eyWxjaBrwWvxY0k6zTtbwQt04xoMTiB0rWcm448O+3mlu0YfFUktIAxIzWQ+Ci6HSAyunEeJc6lI2549Chve5ZLOWCQD32awoagb213ha49ztxlqXpg0TaK46GqgfHRXTlCWoFSg70HNUVGmSPpgE6eSgUcAxqRjsRBih2lSol6CBJFJOogakiQkVVNKSISIUCqgkiSqBVBzsDwPciU1+R4HuUR6nrJIJIPNry/Hn+vN4jlXWnetlPLTfWl8RyoOiIV0pgKcECgoJA9ASJpYhRB6fonbS+JlTjQA8QtFuj7IpzaGAh0jdVwGWYNVwWil78m/VOTjh0Fekw3kC0DbRZ/juVDet3CSJwAxOIH+5cRBanNOpK1zDlRwIB/Nd/FaA4gD+zuQtwiApKGnocAT+Swykymr01lscI20O5aFsVS4ytJIxAYM6ld/AKtxplmcgOKpRtszPeHJxjMl1Gmg2AHFNmvESCjPwxkAQa9JXUnhF7zunO37esNlfI5nxJ5SCXY61KD3Qf3W0w6Vq2gMtllbX95ofGci1wH3f0WBpXYY6NtGZoG4ZOFcCStbRu2tlgaWimr7rm7ndC687NVf85d41wb6gkHAtJBG4g0ITHSb10ul9yBp5dmTjSRoGRxo/8AouUot5dzp5bNXVItqo5pAOKc+WnFQtZXEqiOKOpqVabRR0SBUEwYE4QhQhyeHqh/JIFqQkSD1QNRHURqhVQMLEwhTFqjcEEaKNEAgCD24Hge5FEmgPSD3KD0/VST6JIObt0QM020crJ/9lVvZ7HZ4VVC2214mmxIHLS+I5SR3tWg2/McP6Lve3NSS3E2ooT1VUMlxubup/VWmXuK457wrr78icN3FOlYzLqJUnsUp817hpOqa9KpzXy45FNxO1n2WAcDjh1rqLktji2hxIw44Lg325x2rVuu/uRacNYmu3/acVnnNusXZ3TataRsQI13E0qdoxWTpdepbP8As0LqvBpNOT912Za07A0ZlY2jl9atpbI8FxaQ5uNKEf5WfYnGWZ5c4B0sgq9xwBkkq5xO4VXGOH1pllu9Nuw3A2cubC2adzGF0khOq002NB2nZVT3LdTWOc+WWWONsesbPiyaepoGgn7rMDV27Jd5BbbPd8bLLAOWnczXDW48o9wFHyOGw1wA2LD0puoMjE9qkLrbM9p5NlAxkWA1KDIACg/yurOnMunN6OW3XkliqHRljw0OBIGtUENrs94n8l0tkibEBHG3LIAf1K5TQyw680tDQR0945AEu/QL0yw2NrWjk21O2R23gsrj3+NpnJOvbPiuw6ruUpRwNWupQ9C860nusWd9W11XVLdoB2hes2ixGtcyRm7IcAua0n0VfaWN1S0Oaa41ocDuXeNkumN77cLdNmo0vc1rtcYgiuqN3QrtouBjxWLA/ITh+RVO1WeSyvLDn3jgtCw3w12eBW8scMC02JzCQ4Uoq5au5dC17aGhCw7wuIipbkpYbc+nVVmSxkbFWcwhchVRQDkSiiHpwKYGokqok1k1yANUXYKhtETGne7TpTddRTCEDkeB7k96Y44Hge5Qep6qSGskg84vL8eb683iOVUtVm8T8ef683iOVYlUAuSLkKJUQAlSRwkpzGKZj6BNIa6wnaFGWK623EDHEUyVKZ2OCDbsVzloa7bmqF5WN0TyaVa+tNx3hdjcuq+ys+amPFVryslWFrwCBiPJYeWsrtprpT0P0uFmmdI9oeTEI2ud95mqAG06mjgFJphpIJ5SInF7RgJKHWlftkpsGwDYB0rH9nMJ2jercFmYzECp2E4lW8mJppaNWIRso6uu8hwocnD7oO8BehtncQ3ZRoBAyrTFcro1dBNJHj+EfqutYxefPOu9HMcSpC5AFErDyqs29bojnYWSDg4U1geK81v/AEVfZiSDrM2OGee0L1ugVK22RrwQQCCKEL1cfL9cZY/HkFlvNzKYrbs18hwo6hUGlGjRhdrs+44nD5SsCOQgr17Zt61FlajJY1rk1vyyT2yVUThmur6TSrRJPSc1cKamuT6ppVACLpECkGoAUqI0SIQJMfkeB7k+iDxgeB7lB6hRJOokg82vI/Hn+vN4jlWLVZvJ3x5/rzeI5QUVADU9rUgnhUMJQLk9xCZVRAqmuRqjqorSua/DDUHIkYbl1NovASsw25FcDI1W7tvUx1acjjwKyzw2622Aamg2Zrfua5gS178v3QVlaNsE8jzsbq14ldtHBkN2SxuOnS5ZnDDcMFfEgqFlNNDTer8Tcl5ruu0rscs0WGv6jcoeUNSVMCah3X5rhUgUMpUxdTgoZMOBV2M28bEJGOBFQR/ZXmV83QYXmow2HYV6w+QLGvaJr2kEA1C9fFyfWVxeWMkoVcjh1stoUFui1XvbQgg0oc1HDai3JeuVxTrRYnNxpgciFXLlvWK8WOwdQV35J1suaN2LHNruqrqI56oQU09hczMKsTRS9B9E4YJociSiikgCiUCITX5Hge5PAQkZgeB7kHp6Sakojze8h8ef683iOVdhVu8B8ef683iOUHJKqD6ZhM1k8QblI2ypoV6ogK42xqUWHBXSbZ4COurr7F0qrJGAoInFVZDRWXOULo6qDstBbW0Rlo+/XWcd42LtYJq0K8m0ft3JTAnIjVPWvSobUDSmRxWHJGmLfYwOxVqDI9FFnWSau1WmPxPSvPena6YwRxUYOY3ZJ7ZFWkfQlZOkkktacFXlloOClfKKfkqc8v8A4uVNln/voVKdtU94rRPEQotcZpK5XSW5g+MyAe+zOg+83zC4sr1Z0QIIORBC83vu7zHK5orSpI4Feziy3NMcppnayey0uGRPWgISpGRLZyRtrt/WojjmrTrOFG5gVsEQaNU4HWqCDs6QUwNUpCbVc6DQEqIlAqggomUgHge5MTXnA8D3KI9V1xuRUdEFB53eX48/15vFcoGAngrVthrPNXLl5vEcnatF3IprGUTi+iYXKJ71RYNsULrYVAXJrlNiQ2g71C5yBCljs5Oagia1ODFcZZVMIAFdJtmmBdnozO57ADsFOpYjbEXENFKu+4MtboB3rqtErJqRDWFHF7sDmNiy5JNOsdtazAtK0WTVKQgUcwpQheXKNIuxzpPVETbVL+0LOx0dLJsVMuJKsueKFQhu1NKexlVIckITQIkqivTNcZpdBUhwzC7OcUBXE6U2g6zRTOuK24vbPL05wTHan6pzUcjU9j17IyOcSc0whSOdggnoRlqLLPVPczCqYyShQGSxuAyVchbVktTTWpAIaSK7TuVN9KknM4poUQ1J7PdPA9ymc0J7mDVrvBU0r0WiSsUCSaHBXiQJpvrS+I5UZbVsopb0fWab68viOVdgBzVRE6RNqpXWVI2Up2qIBItpiU44DHqULqk4qCxDEMz1KblQFU10SURYdaU6C0jWGti3aBnTo6VVQAVV2VywRSAsbIJIyamN/uTQnZKw/otizS6poTUjCppU9K4iysgbqufNIHijm8kwktNciVtvvdjiDG/WwxqKGvSFhyemkdvZLSDRS2iMELlbHewwxW1Bb6tXnqnEJzCm8pVPIXLo2uKkrmgoyaKKla/BPDvyVblgMEH2ob/yVQ61PwK4XSqXFo2jELqLVbKdIXD37ag6ThgtuP25y9M/XQqpWFqNGnJepkDJ6KV1o4dVFWc2iCqJ/wBoTSQTgoqoUUU4lAvQQKBFyDnGh4HuRBSeMDwPcg9QqilRJQec3g/48315vEco2GqsXnZDy05/55vEcqjm6u1dC3C8NzySmvJpyGG9ZxkqnRNTdFyCHW9523IbkpIQmsfRS69VUVzEEjZjsx4KV6ZrUyRUJQU7pgcwD0jAqIgbD+SlQAmictOCNUHMqFFX7PeYNMcVs2K+CKYriZgWlPhvFzTmscuN3MnpkF6g7VeivEFee2S9K0NcVqQ3gajFefLGxpK7P9sCY6Vc/Hb64qyy2blwrRfKSFWlqmsmqpa1wTWxn2iXA8FxVtl1nO4rurdB7pPQVwM4947qrfg/rPMYwp+TKijap2PIXqZoyUFb5KqglgorpEQKRKRQUU4IFBCqbBT9h4HuURSrgeB7kHq9EFHyiSg88vWek0/1pfEcs2usVPehrPP9ebxXJsMB2qhzYwB+qCm6Ex7FQA5HXTAkQoH8qlrqJGqoehRCqIKgVE9tCg0oubVUCWzVCzZ7KQVqRSkYFJxac1EYzXEK/Y7zpg5Mls42Ku+zkLm4yrLp0dnteFRkr9ntOS5OyWosNDkulscOuAWnYvLyYeLbHLbobEytFrQWPasa7SRgV0kD6gLOKqWyyAtK8vvGDUle3c404bF7BLDUFeaaS2Slod04rfh/rPJjRuU/KhA2bdj3ppYvT6cJhIRQg0piE+a0F2JxJNTkFAIijyZGaqE5tVHqKVjyOCY5RUaVEXFNqgRag9uB4HuSqg84Hge5QepUSQqkiMl+hcJmlcXzVM0h+9HteT8iMmh8XzzdcfoSSVETdDYfnm64/QnnQ6L55uuP0JJKCJ2hkPzzdcXoQ+xkPOTdcXoSSVAOhcPzzdcXoQOhcPOTdcXoSSUC+xkPOTdcXoR+xkPOTdcXoSSQH7Gxc5N1xehA6HRc5N1xehJJAHaGxc5N1xehM+xcPOT/AM0XoSSSgDQuHnJ/5ovQnP0Lhp+JP1xehJJA37EQkH35uuL0K7dOi7GOAbJNTHAmM/8ARJJc5+nUb7dHmUrry14x+lbFiuVvu+9J1s9KSS89kd7ajboZTN/W3yXFaU6KxPkBL5RhsMe/+FJJaYSRKyYtD4vnm64/QnTaIRZa83XH6EkluzVzodFzk3XF6EvsjFzk3XF6EklFN+x0XOTdcXoSOhsXOTdcXoSSRDToXDzk/wDNF6EvsXDzk3XF6EkkC+xcPOTdcXoQfoXDQ/EmyP70W7+BBJQd97AZ80nWz0pJJIP/2Q==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9221" name="Picture 7" descr="http://pixsic.in2p3.fr/image/r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12875"/>
            <a:ext cx="28432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Exemple d’image thermique et de son fichier Excel  </a:t>
            </a:r>
          </a:p>
        </p:txBody>
      </p:sp>
      <p:pic>
        <p:nvPicPr>
          <p:cNvPr id="10243" name="Picture 5" descr="C:\Users\LAZAAR\Documents\FormationBAC_ISN\Presentiel\Relevé_Température\Record_2011-07-26_22-03-30.cs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573463"/>
            <a:ext cx="27368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1628775"/>
            <a:ext cx="6011862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973168">
            <a:off x="440532" y="1475581"/>
            <a:ext cx="109696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1934</TotalTime>
  <Words>427</Words>
  <Application>Microsoft Office PowerPoint</Application>
  <PresentationFormat>Affichage à l'écran (4:3)</PresentationFormat>
  <Paragraphs>177</Paragraphs>
  <Slides>23</Slides>
  <Notes>23</Notes>
  <HiddenSlides>0</HiddenSlides>
  <MMClips>2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Verdana</vt:lpstr>
      <vt:lpstr>Arial</vt:lpstr>
      <vt:lpstr>Wingdings</vt:lpstr>
      <vt:lpstr>Comic Sans MS</vt:lpstr>
      <vt:lpstr>Times New Roman</vt:lpstr>
      <vt:lpstr>Calibri</vt:lpstr>
      <vt:lpstr>Abadi MT Condensed Extra Bold</vt:lpstr>
      <vt:lpstr>Globe</vt:lpstr>
      <vt:lpstr>Image Microsoft Word</vt:lpstr>
      <vt:lpstr>Présentiel du 1/12/2011</vt:lpstr>
      <vt:lpstr>Sommaire</vt:lpstr>
      <vt:lpstr>Objectifs du présentiel niveau 1</vt:lpstr>
      <vt:lpstr>ISN et la pédagogie par le projet </vt:lpstr>
      <vt:lpstr>Diapositive 5</vt:lpstr>
      <vt:lpstr>Température Corporelle des Rats</vt:lpstr>
      <vt:lpstr>Introduction</vt:lpstr>
      <vt:lpstr>Diapositive 8</vt:lpstr>
      <vt:lpstr>Exemple d’image thermique et de son fichier Excel  </vt:lpstr>
      <vt:lpstr>Diapositive 10</vt:lpstr>
      <vt:lpstr>Diapositive 11</vt:lpstr>
      <vt:lpstr>Diapositive 12</vt:lpstr>
      <vt:lpstr>Travaux Pratiques</vt:lpstr>
      <vt:lpstr>Diapositive 14</vt:lpstr>
      <vt:lpstr>Diapositive 15</vt:lpstr>
      <vt:lpstr>Diapositive 16</vt:lpstr>
      <vt:lpstr>Formations ISN Exercices pour la journée J1 – Niveau 1 </vt:lpstr>
      <vt:lpstr>Diapositive 18</vt:lpstr>
      <vt:lpstr>Diapositive 19</vt:lpstr>
      <vt:lpstr>Partie 2 : Manipulation des tableaux </vt:lpstr>
      <vt:lpstr>Diapositive 21</vt:lpstr>
      <vt:lpstr>Diapositive 22</vt:lpstr>
      <vt:lpstr>Diapositive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Yohann</dc:creator>
  <cp:lastModifiedBy>Proprietaire</cp:lastModifiedBy>
  <cp:revision>98</cp:revision>
  <dcterms:created xsi:type="dcterms:W3CDTF">2011-02-15T16:19:55Z</dcterms:created>
  <dcterms:modified xsi:type="dcterms:W3CDTF">2012-10-08T08:36:44Z</dcterms:modified>
</cp:coreProperties>
</file>