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8" r:id="rId2"/>
    <p:sldId id="362" r:id="rId3"/>
    <p:sldId id="360" r:id="rId4"/>
    <p:sldId id="358" r:id="rId5"/>
    <p:sldId id="363" r:id="rId6"/>
    <p:sldId id="359" r:id="rId7"/>
    <p:sldId id="364" r:id="rId8"/>
    <p:sldId id="367" r:id="rId9"/>
    <p:sldId id="365" r:id="rId10"/>
    <p:sldId id="361" r:id="rId11"/>
    <p:sldId id="366" r:id="rId12"/>
    <p:sldId id="368" r:id="rId13"/>
    <p:sldId id="302" r:id="rId14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FF33"/>
    <a:srgbClr val="808080"/>
    <a:srgbClr val="FF3300"/>
    <a:srgbClr val="FFCCFF"/>
    <a:srgbClr val="CCFFCC"/>
    <a:srgbClr val="FFFF99"/>
    <a:srgbClr val="FFFF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150" autoAdjust="0"/>
    <p:restoredTop sz="90929"/>
  </p:normalViewPr>
  <p:slideViewPr>
    <p:cSldViewPr snapToObjects="1">
      <p:cViewPr varScale="1">
        <p:scale>
          <a:sx n="55" d="100"/>
          <a:sy n="55" d="100"/>
        </p:scale>
        <p:origin x="-12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4"/>
    </p:cViewPr>
  </p:sorterViewPr>
  <p:notesViewPr>
    <p:cSldViewPr snapToObjects="1">
      <p:cViewPr varScale="1">
        <p:scale>
          <a:sx n="43" d="100"/>
          <a:sy n="43" d="100"/>
        </p:scale>
        <p:origin x="-147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13E0996-FC73-4946-95F4-DE4CC012B509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A350D47-6335-447F-A4A4-FC117DFF4CCD}" type="slidenum">
              <a:rPr lang="en-GB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841F8-152F-450A-A537-9755ADAE6C99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91E1-63CF-464F-A81C-136F9181690D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0F03C-D0F6-410D-87E1-F6813011EC7C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1F3D0-1D60-403B-ABCF-38761D0E878A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059A0-17D3-42CA-B1CF-D9384AB0A72D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46444-B5D4-40BE-82B5-F06824ECC400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C21C7-1B65-4AA7-A793-D865BD59E8DC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E1490-DC06-4D9F-BB5E-A7553255C649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9BA45-5C1A-426B-BE45-6BF7B091B0F2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F20D7-B127-4779-9E33-F45AABD77B4E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C97BB-996C-447F-9B71-955203286C4C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4EACBAC-7031-4B5B-84CC-9AF06B0AA422}" type="slidenum">
              <a:rPr lang="en-GB"/>
              <a:pPr/>
              <a:t>‹N°›</a:t>
            </a:fld>
            <a:endParaRPr lang="en-GB"/>
          </a:p>
        </p:txBody>
      </p:sp>
      <p:pic>
        <p:nvPicPr>
          <p:cNvPr id="1032" name="Picture 8" descr="F:\Gérard\atv_index\images\fond_gl.g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228600" y="6019800"/>
          <a:ext cx="1276350" cy="676275"/>
        </p:xfrm>
        <a:graphic>
          <a:graphicData uri="http://schemas.openxmlformats.org/presentationml/2006/ole">
            <p:oleObj spid="_x0000_s1033" name="Image bitmap" r:id="rId15" imgW="1276190" imgH="676369" progId="Paint.Picture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04800" y="4648200"/>
            <a:ext cx="6172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4000" b="1">
                <a:solidFill>
                  <a:srgbClr val="FF6600"/>
                </a:solidFill>
                <a:latin typeface="Arial" pitchFamily="34" charset="0"/>
              </a:rPr>
              <a:t>BIOS- OS</a:t>
            </a:r>
            <a:endParaRPr lang="fr-FR" sz="3200" b="1" i="1">
              <a:solidFill>
                <a:srgbClr val="FF6600"/>
              </a:solidFill>
              <a:latin typeface="Arial" pitchFamily="34" charset="0"/>
            </a:endParaRPr>
          </a:p>
        </p:txBody>
      </p:sp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4724400" y="609600"/>
          <a:ext cx="3971925" cy="381000"/>
        </p:xfrm>
        <a:graphic>
          <a:graphicData uri="http://schemas.openxmlformats.org/presentationml/2006/ole">
            <p:oleObj spid="_x0000_s34824" name="Image Bitmap" r:id="rId3" imgW="3971429" imgH="380852" progId="Paint.Picture">
              <p:embed/>
            </p:oleObj>
          </a:graphicData>
        </a:graphic>
      </p:graphicFrame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4724400" y="1066800"/>
            <a:ext cx="4114800" cy="0"/>
          </a:xfrm>
          <a:prstGeom prst="line">
            <a:avLst/>
          </a:prstGeom>
          <a:noFill/>
          <a:ln w="9525">
            <a:pattFill prst="pct90">
              <a:fgClr>
                <a:srgbClr val="FF0000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8839200" y="1066800"/>
            <a:ext cx="0" cy="5562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 flipH="1">
            <a:off x="762000" y="6629400"/>
            <a:ext cx="807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609600" y="4114800"/>
            <a:ext cx="541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800" b="1">
                <a:solidFill>
                  <a:srgbClr val="FF6600"/>
                </a:solidFill>
                <a:latin typeface="Arial" pitchFamily="34" charset="0"/>
              </a:rPr>
              <a:t>Environnement logiciel</a:t>
            </a:r>
            <a:endParaRPr lang="fr-FR" sz="2800" b="1" i="1">
              <a:solidFill>
                <a:srgbClr val="FF6600"/>
              </a:solidFill>
              <a:latin typeface="Arial" pitchFamily="34" charset="0"/>
            </a:endParaRP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5029200" y="2057400"/>
            <a:ext cx="3886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3600" b="1">
                <a:solidFill>
                  <a:schemeClr val="accent2"/>
                </a:solidFill>
                <a:latin typeface="Tahoma" pitchFamily="34" charset="0"/>
              </a:rPr>
              <a:t>PC / Traitement numérique / Contrôle</a:t>
            </a:r>
          </a:p>
        </p:txBody>
      </p:sp>
      <p:pic>
        <p:nvPicPr>
          <p:cNvPr id="34835" name="Picture 19" descr="processeur surmonté de son ventilateu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609600"/>
            <a:ext cx="4191000" cy="260667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 autoUpdateAnimBg="0"/>
      <p:bldP spid="3483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62" name="Group 38"/>
          <p:cNvGrpSpPr>
            <a:grpSpLocks/>
          </p:cNvGrpSpPr>
          <p:nvPr/>
        </p:nvGrpSpPr>
        <p:grpSpPr bwMode="auto">
          <a:xfrm>
            <a:off x="1784350" y="4964113"/>
            <a:ext cx="4997450" cy="369887"/>
            <a:chOff x="1124" y="3127"/>
            <a:chExt cx="2931" cy="233"/>
          </a:xfrm>
        </p:grpSpPr>
        <p:sp>
          <p:nvSpPr>
            <p:cNvPr id="154657" name="Rectangle 33"/>
            <p:cNvSpPr>
              <a:spLocks noChangeArrowheads="1"/>
            </p:cNvSpPr>
            <p:nvPr/>
          </p:nvSpPr>
          <p:spPr bwMode="auto">
            <a:xfrm>
              <a:off x="1124" y="3129"/>
              <a:ext cx="2931" cy="231"/>
            </a:xfrm>
            <a:prstGeom prst="rect">
              <a:avLst/>
            </a:prstGeom>
            <a:gradFill rotWithShape="0">
              <a:gsLst>
                <a:gs pos="0">
                  <a:srgbClr val="FFCCFF"/>
                </a:gs>
                <a:gs pos="100000">
                  <a:srgbClr val="CCFFCC"/>
                </a:gs>
              </a:gsLst>
              <a:lin ang="18900000" scaled="1"/>
            </a:gradFill>
            <a:ln w="19050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154658" name="Text Box 34"/>
            <p:cNvSpPr txBox="1">
              <a:spLocks noChangeArrowheads="1"/>
            </p:cNvSpPr>
            <p:nvPr/>
          </p:nvSpPr>
          <p:spPr bwMode="auto">
            <a:xfrm>
              <a:off x="1151" y="3129"/>
              <a:ext cx="602" cy="23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Matériel  </a:t>
              </a:r>
            </a:p>
          </p:txBody>
        </p:sp>
        <p:sp>
          <p:nvSpPr>
            <p:cNvPr id="154659" name="AutoShape 35"/>
            <p:cNvSpPr>
              <a:spLocks noChangeArrowheads="1"/>
            </p:cNvSpPr>
            <p:nvPr/>
          </p:nvSpPr>
          <p:spPr bwMode="auto">
            <a:xfrm>
              <a:off x="1756" y="3129"/>
              <a:ext cx="508" cy="231"/>
            </a:xfrm>
            <a:prstGeom prst="leftRightArrow">
              <a:avLst>
                <a:gd name="adj1" fmla="val 50000"/>
                <a:gd name="adj2" fmla="val 43983"/>
              </a:avLst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154660" name="Text Box 36"/>
            <p:cNvSpPr txBox="1">
              <a:spLocks noChangeArrowheads="1"/>
            </p:cNvSpPr>
            <p:nvPr/>
          </p:nvSpPr>
          <p:spPr bwMode="auto">
            <a:xfrm>
              <a:off x="2264" y="3127"/>
              <a:ext cx="1751" cy="23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i="1"/>
                <a:t>(Hardware Abstraction Layer)…</a:t>
              </a:r>
            </a:p>
          </p:txBody>
        </p:sp>
      </p:grp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6- Noyau (</a:t>
            </a:r>
            <a:r>
              <a:rPr lang="en-US" altLang="ja-JP" sz="2800" b="1" i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kernel</a:t>
            </a:r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) du système (OS)</a:t>
            </a:r>
          </a:p>
        </p:txBody>
      </p:sp>
      <p:sp>
        <p:nvSpPr>
          <p:cNvPr id="154628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54629" name="Object 5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54629" name="CorelDRAW" r:id="rId3" imgW="3850560" imgH="3593160" progId="CorelDRAW.Graphic.10">
              <p:embed/>
            </p:oleObj>
          </a:graphicData>
        </a:graphic>
      </p:graphicFrame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966788" y="1304925"/>
            <a:ext cx="7331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Contrôle le fonctionnement du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matériel</a:t>
            </a:r>
            <a:r>
              <a:rPr lang="fr-FR" b="1">
                <a:latin typeface="Comic Sans MS" pitchFamily="66" charset="0"/>
              </a:rPr>
              <a:t> (il reprend en grande </a:t>
            </a:r>
          </a:p>
          <a:p>
            <a:pPr algn="l"/>
            <a:r>
              <a:rPr lang="fr-FR" b="1">
                <a:latin typeface="Comic Sans MS" pitchFamily="66" charset="0"/>
              </a:rPr>
              <a:t>    partie les paramètres du BIOS).</a:t>
            </a:r>
          </a:p>
        </p:txBody>
      </p:sp>
      <p:sp>
        <p:nvSpPr>
          <p:cNvPr id="154640" name="Text Box 16"/>
          <p:cNvSpPr txBox="1">
            <a:spLocks noChangeArrowheads="1"/>
          </p:cNvSpPr>
          <p:nvPr/>
        </p:nvSpPr>
        <p:spPr bwMode="auto">
          <a:xfrm>
            <a:off x="966788" y="1946275"/>
            <a:ext cx="7331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Contrôle les branchements, la mémoire, les interruptions, …</a:t>
            </a:r>
          </a:p>
          <a:p>
            <a:pPr algn="l"/>
            <a:r>
              <a:rPr lang="fr-FR" b="1">
                <a:latin typeface="Comic Sans MS" pitchFamily="66" charset="0"/>
              </a:rPr>
              <a:t>    (fonctionnement en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mode superviseur </a:t>
            </a:r>
            <a:r>
              <a:rPr lang="fr-FR" b="1">
                <a:latin typeface="Comic Sans MS" pitchFamily="66" charset="0"/>
              </a:rPr>
              <a:t>ou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fr-FR" b="1" i="1">
                <a:solidFill>
                  <a:schemeClr val="accent2"/>
                </a:solidFill>
                <a:latin typeface="Comic Sans MS" pitchFamily="66" charset="0"/>
              </a:rPr>
              <a:t>mode noyau</a:t>
            </a:r>
            <a:r>
              <a:rPr lang="fr-FR" b="1">
                <a:latin typeface="Comic Sans MS" pitchFamily="66" charset="0"/>
              </a:rPr>
              <a:t>).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966788" y="2587625"/>
            <a:ext cx="7689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Définit et prend en charge la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gestion des fichiers </a:t>
            </a:r>
            <a:r>
              <a:rPr lang="fr-FR" b="1">
                <a:latin typeface="Comic Sans MS" pitchFamily="66" charset="0"/>
              </a:rPr>
              <a:t>(outils et </a:t>
            </a:r>
          </a:p>
          <a:p>
            <a:pPr algn="l"/>
            <a:r>
              <a:rPr lang="fr-FR" b="1">
                <a:latin typeface="Comic Sans MS" pitchFamily="66" charset="0"/>
              </a:rPr>
              <a:t>    services) ; pilote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périphériques</a:t>
            </a:r>
            <a:r>
              <a:rPr lang="fr-FR" b="1">
                <a:latin typeface="Comic Sans MS" pitchFamily="66" charset="0"/>
              </a:rPr>
              <a:t> et extensions (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drivers</a:t>
            </a:r>
            <a:r>
              <a:rPr lang="fr-FR" b="1">
                <a:latin typeface="Comic Sans MS" pitchFamily="66" charset="0"/>
              </a:rPr>
              <a:t>).</a:t>
            </a:r>
          </a:p>
        </p:txBody>
      </p:sp>
      <p:sp>
        <p:nvSpPr>
          <p:cNvPr id="154645" name="Text Box 21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  <p:sp>
        <p:nvSpPr>
          <p:cNvPr id="154646" name="Text Box 22"/>
          <p:cNvSpPr txBox="1">
            <a:spLocks noChangeArrowheads="1"/>
          </p:cNvSpPr>
          <p:nvPr/>
        </p:nvSpPr>
        <p:spPr bwMode="auto">
          <a:xfrm>
            <a:off x="866775" y="3416300"/>
            <a:ext cx="6313488" cy="385763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API (</a:t>
            </a:r>
            <a:r>
              <a:rPr lang="fr-FR" i="1"/>
              <a:t>Application Programming Interface</a:t>
            </a:r>
            <a:r>
              <a:rPr lang="fr-FR"/>
              <a:t>)</a:t>
            </a:r>
          </a:p>
        </p:txBody>
      </p:sp>
      <p:grpSp>
        <p:nvGrpSpPr>
          <p:cNvPr id="154663" name="Group 39"/>
          <p:cNvGrpSpPr>
            <a:grpSpLocks/>
          </p:cNvGrpSpPr>
          <p:nvPr/>
        </p:nvGrpSpPr>
        <p:grpSpPr bwMode="auto">
          <a:xfrm>
            <a:off x="868363" y="3802063"/>
            <a:ext cx="6311900" cy="1157287"/>
            <a:chOff x="547" y="2395"/>
            <a:chExt cx="3976" cy="729"/>
          </a:xfrm>
        </p:grpSpPr>
        <p:sp>
          <p:nvSpPr>
            <p:cNvPr id="154647" name="Text Box 23"/>
            <p:cNvSpPr txBox="1">
              <a:spLocks noChangeArrowheads="1"/>
            </p:cNvSpPr>
            <p:nvPr/>
          </p:nvSpPr>
          <p:spPr bwMode="auto">
            <a:xfrm>
              <a:off x="547" y="2395"/>
              <a:ext cx="286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i="1">
                  <a:solidFill>
                    <a:schemeClr val="accent2"/>
                  </a:solidFill>
                </a:rPr>
                <a:t>I/O</a:t>
              </a:r>
            </a:p>
          </p:txBody>
        </p:sp>
        <p:sp>
          <p:nvSpPr>
            <p:cNvPr id="154648" name="Text Box 24"/>
            <p:cNvSpPr txBox="1">
              <a:spLocks noChangeArrowheads="1"/>
            </p:cNvSpPr>
            <p:nvPr/>
          </p:nvSpPr>
          <p:spPr bwMode="auto">
            <a:xfrm>
              <a:off x="833" y="2395"/>
              <a:ext cx="1034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accent2"/>
                  </a:solidFill>
                </a:rPr>
                <a:t>Système Fichiers</a:t>
              </a:r>
            </a:p>
          </p:txBody>
        </p:sp>
        <p:sp>
          <p:nvSpPr>
            <p:cNvPr id="154649" name="Text Box 25"/>
            <p:cNvSpPr txBox="1">
              <a:spLocks noChangeArrowheads="1"/>
            </p:cNvSpPr>
            <p:nvPr/>
          </p:nvSpPr>
          <p:spPr bwMode="auto">
            <a:xfrm>
              <a:off x="1867" y="2395"/>
              <a:ext cx="555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i="1"/>
                <a:t>Process</a:t>
              </a:r>
            </a:p>
          </p:txBody>
        </p:sp>
        <p:sp>
          <p:nvSpPr>
            <p:cNvPr id="154650" name="Text Box 26"/>
            <p:cNvSpPr txBox="1">
              <a:spLocks noChangeArrowheads="1"/>
            </p:cNvSpPr>
            <p:nvPr/>
          </p:nvSpPr>
          <p:spPr bwMode="auto">
            <a:xfrm>
              <a:off x="2422" y="2395"/>
              <a:ext cx="562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Sécurité</a:t>
              </a:r>
            </a:p>
          </p:txBody>
        </p:sp>
        <p:sp>
          <p:nvSpPr>
            <p:cNvPr id="154651" name="Text Box 27"/>
            <p:cNvSpPr txBox="1">
              <a:spLocks noChangeArrowheads="1"/>
            </p:cNvSpPr>
            <p:nvPr/>
          </p:nvSpPr>
          <p:spPr bwMode="auto">
            <a:xfrm>
              <a:off x="2984" y="2395"/>
              <a:ext cx="587" cy="416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accent2"/>
                  </a:solidFill>
                </a:rPr>
                <a:t>Mémoire</a:t>
              </a:r>
            </a:p>
            <a:p>
              <a:r>
                <a:rPr lang="fr-FR">
                  <a:solidFill>
                    <a:schemeClr val="accent2"/>
                  </a:solidFill>
                </a:rPr>
                <a:t>virtuelle</a:t>
              </a:r>
            </a:p>
          </p:txBody>
        </p:sp>
        <p:sp>
          <p:nvSpPr>
            <p:cNvPr id="154652" name="Text Box 28"/>
            <p:cNvSpPr txBox="1">
              <a:spLocks noChangeArrowheads="1"/>
            </p:cNvSpPr>
            <p:nvPr/>
          </p:nvSpPr>
          <p:spPr bwMode="auto">
            <a:xfrm>
              <a:off x="3571" y="2398"/>
              <a:ext cx="246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…</a:t>
              </a:r>
            </a:p>
          </p:txBody>
        </p:sp>
        <p:sp>
          <p:nvSpPr>
            <p:cNvPr id="154653" name="Text Box 29"/>
            <p:cNvSpPr txBox="1">
              <a:spLocks noChangeArrowheads="1"/>
            </p:cNvSpPr>
            <p:nvPr/>
          </p:nvSpPr>
          <p:spPr bwMode="auto">
            <a:xfrm>
              <a:off x="3817" y="2398"/>
              <a:ext cx="706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Graphisme</a:t>
              </a:r>
            </a:p>
          </p:txBody>
        </p:sp>
        <p:sp>
          <p:nvSpPr>
            <p:cNvPr id="154654" name="Text Box 30"/>
            <p:cNvSpPr txBox="1">
              <a:spLocks noChangeArrowheads="1"/>
            </p:cNvSpPr>
            <p:nvPr/>
          </p:nvSpPr>
          <p:spPr bwMode="auto">
            <a:xfrm>
              <a:off x="827" y="2881"/>
              <a:ext cx="948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accent2"/>
                  </a:solidFill>
                </a:rPr>
                <a:t>Pilotes (</a:t>
              </a:r>
              <a:r>
                <a:rPr lang="fr-FR" i="1">
                  <a:solidFill>
                    <a:schemeClr val="accent2"/>
                  </a:solidFill>
                </a:rPr>
                <a:t>drivers</a:t>
              </a:r>
              <a:r>
                <a:rPr lang="fr-FR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154655" name="Text Box 31"/>
            <p:cNvSpPr txBox="1">
              <a:spLocks noChangeArrowheads="1"/>
            </p:cNvSpPr>
            <p:nvPr/>
          </p:nvSpPr>
          <p:spPr bwMode="auto">
            <a:xfrm>
              <a:off x="547" y="2638"/>
              <a:ext cx="1061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accent2"/>
                  </a:solidFill>
                </a:rPr>
                <a:t>Réseau (</a:t>
              </a:r>
              <a:r>
                <a:rPr lang="fr-FR" i="1">
                  <a:solidFill>
                    <a:schemeClr val="accent2"/>
                  </a:solidFill>
                </a:rPr>
                <a:t>network</a:t>
              </a:r>
              <a:r>
                <a:rPr lang="fr-FR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154656" name="Text Box 32"/>
            <p:cNvSpPr txBox="1">
              <a:spLocks noChangeArrowheads="1"/>
            </p:cNvSpPr>
            <p:nvPr/>
          </p:nvSpPr>
          <p:spPr bwMode="auto">
            <a:xfrm>
              <a:off x="2239" y="2811"/>
              <a:ext cx="903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Noyau (</a:t>
              </a:r>
              <a:r>
                <a:rPr lang="fr-FR" i="1"/>
                <a:t>kernel</a:t>
              </a:r>
              <a:r>
                <a:rPr lang="fr-FR"/>
                <a:t>)</a:t>
              </a:r>
            </a:p>
          </p:txBody>
        </p:sp>
      </p:grpSp>
      <p:sp>
        <p:nvSpPr>
          <p:cNvPr id="154664" name="Line 40"/>
          <p:cNvSpPr>
            <a:spLocks noChangeShapeType="1"/>
          </p:cNvSpPr>
          <p:nvPr/>
        </p:nvSpPr>
        <p:spPr bwMode="auto">
          <a:xfrm>
            <a:off x="866775" y="3416300"/>
            <a:ext cx="7431088" cy="0"/>
          </a:xfrm>
          <a:prstGeom prst="line">
            <a:avLst/>
          </a:prstGeom>
          <a:noFill/>
          <a:ln w="57150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4665" name="Text Box 41"/>
          <p:cNvSpPr txBox="1">
            <a:spLocks noChangeArrowheads="1"/>
          </p:cNvSpPr>
          <p:nvPr/>
        </p:nvSpPr>
        <p:spPr bwMode="auto">
          <a:xfrm>
            <a:off x="7264400" y="3414713"/>
            <a:ext cx="1277938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 i="1">
                <a:solidFill>
                  <a:srgbClr val="FF3300"/>
                </a:solidFill>
              </a:rPr>
              <a:t>Mode noyau</a:t>
            </a:r>
          </a:p>
        </p:txBody>
      </p:sp>
      <p:sp>
        <p:nvSpPr>
          <p:cNvPr id="154666" name="Text Box 42"/>
          <p:cNvSpPr txBox="1">
            <a:spLocks noChangeArrowheads="1"/>
          </p:cNvSpPr>
          <p:nvPr/>
        </p:nvSpPr>
        <p:spPr bwMode="auto">
          <a:xfrm>
            <a:off x="381000" y="5451475"/>
            <a:ext cx="8275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Préciser les fonctions du mode noyau, donner des exemples de fichiers associés.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4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4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4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4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4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4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4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4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4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9" grpId="0" autoUpdateAnimBg="0"/>
      <p:bldP spid="154640" grpId="0" autoUpdateAnimBg="0"/>
      <p:bldP spid="154641" grpId="0" autoUpdateAnimBg="0"/>
      <p:bldP spid="154646" grpId="0" animBg="1" autoUpdateAnimBg="0"/>
      <p:bldP spid="154664" grpId="0" animBg="1"/>
      <p:bldP spid="154665" grpId="0" autoUpdateAnimBg="0"/>
      <p:bldP spid="15466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7- Eléments du mode utilisateur (OS)</a:t>
            </a:r>
          </a:p>
        </p:txBody>
      </p:sp>
      <p:sp>
        <p:nvSpPr>
          <p:cNvPr id="159747" name="Text Box 3"/>
          <p:cNvSpPr txBox="1">
            <a:spLocks noChangeArrowheads="1"/>
          </p:cNvSpPr>
          <p:nvPr/>
        </p:nvSpPr>
        <p:spPr bwMode="auto">
          <a:xfrm>
            <a:off x="381000" y="545147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Définir et développer les notions de </a:t>
            </a:r>
            <a:r>
              <a:rPr lang="fr-FR" b="1" i="1"/>
              <a:t>mode noyau</a:t>
            </a:r>
            <a:r>
              <a:rPr lang="fr-FR" b="1"/>
              <a:t> et </a:t>
            </a:r>
            <a:r>
              <a:rPr lang="fr-FR" b="1" i="1"/>
              <a:t>mode utilisateur</a:t>
            </a:r>
            <a:r>
              <a:rPr lang="fr-FR" b="1"/>
              <a:t>. </a:t>
            </a:r>
          </a:p>
        </p:txBody>
      </p:sp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59749" name="Object 5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59749" name="CorelDRAW" r:id="rId3" imgW="3850560" imgH="3593160" progId="CorelDRAW.Graphic.10">
              <p:embed/>
            </p:oleObj>
          </a:graphicData>
        </a:graphic>
      </p:graphicFrame>
      <p:sp>
        <p:nvSpPr>
          <p:cNvPr id="159758" name="Text Box 14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  <p:grpSp>
        <p:nvGrpSpPr>
          <p:cNvPr id="159776" name="Group 32"/>
          <p:cNvGrpSpPr>
            <a:grpSpLocks/>
          </p:cNvGrpSpPr>
          <p:nvPr/>
        </p:nvGrpSpPr>
        <p:grpSpPr bwMode="auto">
          <a:xfrm>
            <a:off x="758825" y="3386138"/>
            <a:ext cx="7675563" cy="366712"/>
            <a:chOff x="546" y="2151"/>
            <a:chExt cx="4835" cy="231"/>
          </a:xfrm>
        </p:grpSpPr>
        <p:sp>
          <p:nvSpPr>
            <p:cNvPr id="159774" name="Line 30"/>
            <p:cNvSpPr>
              <a:spLocks noChangeShapeType="1"/>
            </p:cNvSpPr>
            <p:nvPr/>
          </p:nvSpPr>
          <p:spPr bwMode="auto">
            <a:xfrm>
              <a:off x="546" y="2152"/>
              <a:ext cx="4681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159775" name="Text Box 31"/>
            <p:cNvSpPr txBox="1">
              <a:spLocks noChangeArrowheads="1"/>
            </p:cNvSpPr>
            <p:nvPr/>
          </p:nvSpPr>
          <p:spPr bwMode="auto">
            <a:xfrm>
              <a:off x="4576" y="2151"/>
              <a:ext cx="805" cy="23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1">
                  <a:solidFill>
                    <a:srgbClr val="FF3300"/>
                  </a:solidFill>
                </a:rPr>
                <a:t>Mode noyau</a:t>
              </a:r>
            </a:p>
          </p:txBody>
        </p:sp>
      </p:grpSp>
      <p:sp>
        <p:nvSpPr>
          <p:cNvPr id="159781" name="Text Box 37"/>
          <p:cNvSpPr txBox="1">
            <a:spLocks noChangeArrowheads="1"/>
          </p:cNvSpPr>
          <p:nvPr/>
        </p:nvSpPr>
        <p:spPr bwMode="auto">
          <a:xfrm>
            <a:off x="6889750" y="2425700"/>
            <a:ext cx="1622425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 i="1">
                <a:solidFill>
                  <a:srgbClr val="FF3300"/>
                </a:solidFill>
              </a:rPr>
              <a:t>Mode utilisateur</a:t>
            </a:r>
          </a:p>
        </p:txBody>
      </p:sp>
      <p:grpSp>
        <p:nvGrpSpPr>
          <p:cNvPr id="159786" name="Group 42"/>
          <p:cNvGrpSpPr>
            <a:grpSpLocks/>
          </p:cNvGrpSpPr>
          <p:nvPr/>
        </p:nvGrpSpPr>
        <p:grpSpPr bwMode="auto">
          <a:xfrm>
            <a:off x="2038350" y="2406650"/>
            <a:ext cx="2770188" cy="385763"/>
            <a:chOff x="1294" y="1270"/>
            <a:chExt cx="1745" cy="243"/>
          </a:xfrm>
        </p:grpSpPr>
        <p:sp>
          <p:nvSpPr>
            <p:cNvPr id="159784" name="Text Box 40"/>
            <p:cNvSpPr txBox="1">
              <a:spLocks noChangeArrowheads="1"/>
            </p:cNvSpPr>
            <p:nvPr/>
          </p:nvSpPr>
          <p:spPr bwMode="auto">
            <a:xfrm>
              <a:off x="1294" y="1270"/>
              <a:ext cx="1745" cy="243"/>
            </a:xfrm>
            <a:prstGeom prst="rect">
              <a:avLst/>
            </a:prstGeom>
            <a:solidFill>
              <a:srgbClr val="CCFFCC"/>
            </a:solidFill>
            <a:ln w="19050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>
              <a:spAutoFit/>
              <a:flatTx/>
            </a:bodyPr>
            <a:lstStyle/>
            <a:p>
              <a:r>
                <a:rPr lang="fr-FR"/>
                <a:t>Environnement sous-systèmes</a:t>
              </a:r>
            </a:p>
          </p:txBody>
        </p:sp>
        <p:sp>
          <p:nvSpPr>
            <p:cNvPr id="159785" name="Text Box 41"/>
            <p:cNvSpPr txBox="1">
              <a:spLocks noChangeArrowheads="1"/>
            </p:cNvSpPr>
            <p:nvPr/>
          </p:nvSpPr>
          <p:spPr bwMode="auto">
            <a:xfrm>
              <a:off x="1294" y="1270"/>
              <a:ext cx="1745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Environnement sous-systèmes</a:t>
              </a:r>
            </a:p>
          </p:txBody>
        </p:sp>
      </p:grpSp>
      <p:sp>
        <p:nvSpPr>
          <p:cNvPr id="159780" name="Line 36"/>
          <p:cNvSpPr>
            <a:spLocks noChangeShapeType="1"/>
          </p:cNvSpPr>
          <p:nvPr/>
        </p:nvSpPr>
        <p:spPr bwMode="auto">
          <a:xfrm>
            <a:off x="758825" y="1839913"/>
            <a:ext cx="7431088" cy="0"/>
          </a:xfrm>
          <a:prstGeom prst="line">
            <a:avLst/>
          </a:prstGeom>
          <a:noFill/>
          <a:ln w="57150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9782" name="Text Box 38"/>
          <p:cNvSpPr txBox="1">
            <a:spLocks noChangeArrowheads="1"/>
          </p:cNvSpPr>
          <p:nvPr/>
        </p:nvSpPr>
        <p:spPr bwMode="auto">
          <a:xfrm>
            <a:off x="7156450" y="1503363"/>
            <a:ext cx="1204913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 i="1">
                <a:solidFill>
                  <a:srgbClr val="FF3300"/>
                </a:solidFill>
              </a:rPr>
              <a:t>Application</a:t>
            </a:r>
          </a:p>
        </p:txBody>
      </p:sp>
      <p:sp>
        <p:nvSpPr>
          <p:cNvPr id="159783" name="Text Box 39"/>
          <p:cNvSpPr txBox="1">
            <a:spLocks noChangeArrowheads="1"/>
          </p:cNvSpPr>
          <p:nvPr/>
        </p:nvSpPr>
        <p:spPr bwMode="auto">
          <a:xfrm>
            <a:off x="1858963" y="1870075"/>
            <a:ext cx="4068762" cy="385763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API   utilisateur</a:t>
            </a:r>
          </a:p>
        </p:txBody>
      </p:sp>
      <p:grpSp>
        <p:nvGrpSpPr>
          <p:cNvPr id="159789" name="Group 45"/>
          <p:cNvGrpSpPr>
            <a:grpSpLocks/>
          </p:cNvGrpSpPr>
          <p:nvPr/>
        </p:nvGrpSpPr>
        <p:grpSpPr bwMode="auto">
          <a:xfrm>
            <a:off x="1516063" y="2965450"/>
            <a:ext cx="1863725" cy="385763"/>
            <a:chOff x="965" y="1549"/>
            <a:chExt cx="1174" cy="243"/>
          </a:xfrm>
        </p:grpSpPr>
        <p:sp>
          <p:nvSpPr>
            <p:cNvPr id="159787" name="Text Box 43"/>
            <p:cNvSpPr txBox="1">
              <a:spLocks noChangeArrowheads="1"/>
            </p:cNvSpPr>
            <p:nvPr/>
          </p:nvSpPr>
          <p:spPr bwMode="auto">
            <a:xfrm>
              <a:off x="965" y="1549"/>
              <a:ext cx="1174" cy="243"/>
            </a:xfrm>
            <a:prstGeom prst="rect">
              <a:avLst/>
            </a:prstGeom>
            <a:solidFill>
              <a:srgbClr val="CCFFCC"/>
            </a:solidFill>
            <a:ln w="19050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>
              <a:spAutoFit/>
              <a:flatTx/>
            </a:bodyPr>
            <a:lstStyle/>
            <a:p>
              <a:r>
                <a:rPr lang="fr-FR"/>
                <a:t>Supports processus</a:t>
              </a:r>
            </a:p>
          </p:txBody>
        </p:sp>
        <p:sp>
          <p:nvSpPr>
            <p:cNvPr id="159788" name="Text Box 44"/>
            <p:cNvSpPr txBox="1">
              <a:spLocks noChangeArrowheads="1"/>
            </p:cNvSpPr>
            <p:nvPr/>
          </p:nvSpPr>
          <p:spPr bwMode="auto">
            <a:xfrm>
              <a:off x="965" y="1549"/>
              <a:ext cx="1174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Supports processus</a:t>
              </a:r>
            </a:p>
          </p:txBody>
        </p:sp>
      </p:grpSp>
      <p:grpSp>
        <p:nvGrpSpPr>
          <p:cNvPr id="159790" name="Group 46"/>
          <p:cNvGrpSpPr>
            <a:grpSpLocks/>
          </p:cNvGrpSpPr>
          <p:nvPr/>
        </p:nvGrpSpPr>
        <p:grpSpPr bwMode="auto">
          <a:xfrm>
            <a:off x="4297363" y="2924175"/>
            <a:ext cx="1863725" cy="385763"/>
            <a:chOff x="965" y="1549"/>
            <a:chExt cx="1174" cy="243"/>
          </a:xfrm>
        </p:grpSpPr>
        <p:sp>
          <p:nvSpPr>
            <p:cNvPr id="159791" name="Text Box 47"/>
            <p:cNvSpPr txBox="1">
              <a:spLocks noChangeArrowheads="1"/>
            </p:cNvSpPr>
            <p:nvPr/>
          </p:nvSpPr>
          <p:spPr bwMode="auto">
            <a:xfrm>
              <a:off x="965" y="1549"/>
              <a:ext cx="1174" cy="243"/>
            </a:xfrm>
            <a:prstGeom prst="rect">
              <a:avLst/>
            </a:prstGeom>
            <a:solidFill>
              <a:srgbClr val="CCFFCC"/>
            </a:solidFill>
            <a:ln w="19050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>
              <a:spAutoFit/>
              <a:flatTx/>
            </a:bodyPr>
            <a:lstStyle/>
            <a:p>
              <a:r>
                <a:rPr lang="fr-FR"/>
                <a:t>Supports processus</a:t>
              </a:r>
            </a:p>
          </p:txBody>
        </p:sp>
        <p:sp>
          <p:nvSpPr>
            <p:cNvPr id="159792" name="Text Box 48"/>
            <p:cNvSpPr txBox="1">
              <a:spLocks noChangeArrowheads="1"/>
            </p:cNvSpPr>
            <p:nvPr/>
          </p:nvSpPr>
          <p:spPr bwMode="auto">
            <a:xfrm>
              <a:off x="975" y="1549"/>
              <a:ext cx="1161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  Supports serveur  </a:t>
              </a:r>
            </a:p>
          </p:txBody>
        </p:sp>
      </p:grpSp>
      <p:sp>
        <p:nvSpPr>
          <p:cNvPr id="159794" name="Text Box 50"/>
          <p:cNvSpPr txBox="1">
            <a:spLocks noChangeArrowheads="1"/>
          </p:cNvSpPr>
          <p:nvPr/>
        </p:nvSpPr>
        <p:spPr bwMode="auto">
          <a:xfrm>
            <a:off x="966788" y="1304925"/>
            <a:ext cx="7331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Fournit une interface standard (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bureau</a:t>
            </a:r>
            <a:r>
              <a:rPr lang="fr-FR" b="1">
                <a:latin typeface="Comic Sans MS" pitchFamily="66" charset="0"/>
              </a:rPr>
              <a:t>)</a:t>
            </a:r>
          </a:p>
        </p:txBody>
      </p:sp>
      <p:sp>
        <p:nvSpPr>
          <p:cNvPr id="159795" name="Text Box 51"/>
          <p:cNvSpPr txBox="1">
            <a:spLocks noChangeArrowheads="1"/>
          </p:cNvSpPr>
          <p:nvPr/>
        </p:nvSpPr>
        <p:spPr bwMode="auto">
          <a:xfrm>
            <a:off x="966788" y="37528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Fournit des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services</a:t>
            </a:r>
            <a:r>
              <a:rPr lang="fr-FR" b="1">
                <a:latin typeface="Comic Sans MS" pitchFamily="66" charset="0"/>
              </a:rPr>
              <a:t> : un service est effectué par un ensemble </a:t>
            </a:r>
          </a:p>
          <a:p>
            <a:pPr algn="l"/>
            <a:r>
              <a:rPr lang="fr-FR" b="1">
                <a:latin typeface="Comic Sans MS" pitchFamily="66" charset="0"/>
              </a:rPr>
              <a:t>   logiciel capable de gérer, distribuer les ressources offertes.</a:t>
            </a:r>
          </a:p>
        </p:txBody>
      </p:sp>
      <p:sp>
        <p:nvSpPr>
          <p:cNvPr id="159796" name="Text Box 52"/>
          <p:cNvSpPr txBox="1">
            <a:spLocks noChangeArrowheads="1"/>
          </p:cNvSpPr>
          <p:nvPr/>
        </p:nvSpPr>
        <p:spPr bwMode="auto">
          <a:xfrm>
            <a:off x="985838" y="454660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Afin d’assurer une robustesse suffisante, le noyau doit être imperméable à l’application.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9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9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9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9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81" grpId="0" autoUpdateAnimBg="0"/>
      <p:bldP spid="159780" grpId="0" animBg="1"/>
      <p:bldP spid="159782" grpId="0" autoUpdateAnimBg="0"/>
      <p:bldP spid="159794" grpId="0" autoUpdateAnimBg="0"/>
      <p:bldP spid="159795" grpId="0" autoUpdateAnimBg="0"/>
      <p:bldP spid="15979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Compléments, travaux dirigés</a:t>
            </a:r>
          </a:p>
        </p:txBody>
      </p:sp>
      <p:graphicFrame>
        <p:nvGraphicFramePr>
          <p:cNvPr id="162819" name="Object 3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62819" name="CorelDRAW" r:id="rId3" imgW="3850560" imgH="3593160" progId="CorelDRAW.Graphic.10">
              <p:embed/>
            </p:oleObj>
          </a:graphicData>
        </a:graphic>
      </p:graphicFrame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990600" y="1295400"/>
            <a:ext cx="7464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Compléter l’analyse :</a:t>
            </a:r>
          </a:p>
        </p:txBody>
      </p:sp>
      <p:sp>
        <p:nvSpPr>
          <p:cNvPr id="162821" name="Oval 5"/>
          <p:cNvSpPr>
            <a:spLocks noChangeArrowheads="1"/>
          </p:cNvSpPr>
          <p:nvPr/>
        </p:nvSpPr>
        <p:spPr bwMode="auto">
          <a:xfrm>
            <a:off x="1627188" y="1900238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1981200" y="1797050"/>
            <a:ext cx="5067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Déterminer le mode d’entrée dans le BIOS </a:t>
            </a:r>
          </a:p>
        </p:txBody>
      </p:sp>
      <p:sp>
        <p:nvSpPr>
          <p:cNvPr id="162823" name="Oval 7"/>
          <p:cNvSpPr>
            <a:spLocks noChangeArrowheads="1"/>
          </p:cNvSpPr>
          <p:nvPr/>
        </p:nvSpPr>
        <p:spPr bwMode="auto">
          <a:xfrm>
            <a:off x="1627188" y="2292350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1981200" y="2189163"/>
            <a:ext cx="4421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Faire une étude des modules du BIOS</a:t>
            </a:r>
          </a:p>
        </p:txBody>
      </p:sp>
      <p:sp>
        <p:nvSpPr>
          <p:cNvPr id="162825" name="Oval 9"/>
          <p:cNvSpPr>
            <a:spLocks noChangeArrowheads="1"/>
          </p:cNvSpPr>
          <p:nvPr/>
        </p:nvSpPr>
        <p:spPr bwMode="auto">
          <a:xfrm>
            <a:off x="1627188" y="2684463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26" name="Text Box 10"/>
          <p:cNvSpPr txBox="1">
            <a:spLocks noChangeArrowheads="1"/>
          </p:cNvSpPr>
          <p:nvPr/>
        </p:nvSpPr>
        <p:spPr bwMode="auto">
          <a:xfrm>
            <a:off x="1981200" y="2581275"/>
            <a:ext cx="3630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Étudier les différents réglages</a:t>
            </a:r>
          </a:p>
        </p:txBody>
      </p:sp>
      <p:sp>
        <p:nvSpPr>
          <p:cNvPr id="162827" name="Oval 11"/>
          <p:cNvSpPr>
            <a:spLocks noChangeArrowheads="1"/>
          </p:cNvSpPr>
          <p:nvPr/>
        </p:nvSpPr>
        <p:spPr bwMode="auto">
          <a:xfrm>
            <a:off x="1627188" y="3051175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28" name="Text Box 12"/>
          <p:cNvSpPr txBox="1">
            <a:spLocks noChangeArrowheads="1"/>
          </p:cNvSpPr>
          <p:nvPr/>
        </p:nvSpPr>
        <p:spPr bwMode="auto">
          <a:xfrm>
            <a:off x="1981200" y="2947988"/>
            <a:ext cx="653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Faire une étude comparative des différents OS Windows</a:t>
            </a:r>
          </a:p>
        </p:txBody>
      </p:sp>
      <p:sp>
        <p:nvSpPr>
          <p:cNvPr id="162829" name="Oval 13"/>
          <p:cNvSpPr>
            <a:spLocks noChangeArrowheads="1"/>
          </p:cNvSpPr>
          <p:nvPr/>
        </p:nvSpPr>
        <p:spPr bwMode="auto">
          <a:xfrm>
            <a:off x="1627188" y="3417888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30" name="Text Box 14"/>
          <p:cNvSpPr txBox="1">
            <a:spLocks noChangeArrowheads="1"/>
          </p:cNvSpPr>
          <p:nvPr/>
        </p:nvSpPr>
        <p:spPr bwMode="auto">
          <a:xfrm>
            <a:off x="1981200" y="3314700"/>
            <a:ext cx="551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Analyser les différents répertoires de Windows</a:t>
            </a:r>
          </a:p>
        </p:txBody>
      </p:sp>
      <p:sp>
        <p:nvSpPr>
          <p:cNvPr id="162831" name="Oval 15"/>
          <p:cNvSpPr>
            <a:spLocks noChangeArrowheads="1"/>
          </p:cNvSpPr>
          <p:nvPr/>
        </p:nvSpPr>
        <p:spPr bwMode="auto">
          <a:xfrm>
            <a:off x="1627188" y="3784600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32" name="Text Box 16"/>
          <p:cNvSpPr txBox="1">
            <a:spLocks noChangeArrowheads="1"/>
          </p:cNvSpPr>
          <p:nvPr/>
        </p:nvSpPr>
        <p:spPr bwMode="auto">
          <a:xfrm>
            <a:off x="1981200" y="3681413"/>
            <a:ext cx="5273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Étudier les outils de maintenance de Windows</a:t>
            </a:r>
          </a:p>
        </p:txBody>
      </p:sp>
      <p:sp>
        <p:nvSpPr>
          <p:cNvPr id="162833" name="Text Box 17"/>
          <p:cNvSpPr txBox="1">
            <a:spLocks noChangeArrowheads="1"/>
          </p:cNvSpPr>
          <p:nvPr/>
        </p:nvSpPr>
        <p:spPr bwMode="auto">
          <a:xfrm>
            <a:off x="762000" y="4343400"/>
            <a:ext cx="7848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Ce travail peut être conduit à partir du PC en test et d’informations </a:t>
            </a:r>
          </a:p>
          <a:p>
            <a:pPr algn="l"/>
            <a:r>
              <a:rPr lang="fr-FR" b="1">
                <a:latin typeface="Comic Sans MS" pitchFamily="66" charset="0"/>
              </a:rPr>
              <a:t>     recherchées sur Internet. Dans la rédaction du rapport, on </a:t>
            </a:r>
          </a:p>
          <a:p>
            <a:pPr algn="l"/>
            <a:r>
              <a:rPr lang="fr-FR" b="1">
                <a:latin typeface="Comic Sans MS" pitchFamily="66" charset="0"/>
              </a:rPr>
              <a:t>     restera aussi concret que possible.</a:t>
            </a:r>
          </a:p>
        </p:txBody>
      </p:sp>
      <p:sp>
        <p:nvSpPr>
          <p:cNvPr id="162834" name="Rectangle 18"/>
          <p:cNvSpPr>
            <a:spLocks noChangeArrowheads="1"/>
          </p:cNvSpPr>
          <p:nvPr/>
        </p:nvSpPr>
        <p:spPr bwMode="auto">
          <a:xfrm>
            <a:off x="609600" y="990600"/>
            <a:ext cx="8001000" cy="4495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2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0" grpId="0" autoUpdateAnimBg="0"/>
      <p:bldP spid="162822" grpId="0" autoUpdateAnimBg="0"/>
      <p:bldP spid="162824" grpId="0" autoUpdateAnimBg="0"/>
      <p:bldP spid="162826" grpId="0" autoUpdateAnimBg="0"/>
      <p:bldP spid="162828" grpId="0" autoUpdateAnimBg="0"/>
      <p:bldP spid="162830" grpId="0" autoUpdateAnimBg="0"/>
      <p:bldP spid="162832" grpId="0" autoUpdateAnimBg="0"/>
      <p:bldP spid="16283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6934200" y="2209800"/>
            <a:ext cx="889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4000" i="1">
                <a:solidFill>
                  <a:schemeClr val="accent2"/>
                </a:solidFill>
                <a:latin typeface="Arial" pitchFamily="34" charset="0"/>
              </a:rPr>
              <a:t>Fin</a:t>
            </a: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2498725" y="5221288"/>
            <a:ext cx="3843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400">
                <a:solidFill>
                  <a:srgbClr val="FF3300"/>
                </a:solidFill>
                <a:latin typeface="Arial" pitchFamily="34" charset="0"/>
              </a:rPr>
              <a:t>Merci de votre attention, …</a:t>
            </a:r>
          </a:p>
        </p:txBody>
      </p:sp>
      <p:pic>
        <p:nvPicPr>
          <p:cNvPr id="61449" name="Picture 9" descr="processeur surmonté de son ventilate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4191000" cy="2606675"/>
          </a:xfrm>
          <a:prstGeom prst="rect">
            <a:avLst/>
          </a:prstGeom>
          <a:noFill/>
        </p:spPr>
      </p:pic>
      <p:sp>
        <p:nvSpPr>
          <p:cNvPr id="61453" name="Text Box 13"/>
          <p:cNvSpPr txBox="1">
            <a:spLocks noChangeArrowheads="1"/>
          </p:cNvSpPr>
          <p:nvPr>
            <p:ph type="title"/>
          </p:nvPr>
        </p:nvSpPr>
        <p:spPr>
          <a:xfrm>
            <a:off x="533400" y="609600"/>
            <a:ext cx="7772400" cy="1143000"/>
          </a:xfrm>
          <a:noFill/>
          <a:ln/>
        </p:spPr>
        <p:txBody>
          <a:bodyPr/>
          <a:lstStyle/>
          <a:p>
            <a:r>
              <a:rPr lang="fr-FR" sz="4000" b="1">
                <a:solidFill>
                  <a:srgbClr val="FF6600"/>
                </a:solidFill>
                <a:latin typeface="Arial" pitchFamily="34" charset="0"/>
              </a:rPr>
              <a:t>BIOS- OS</a:t>
            </a:r>
            <a:endParaRPr lang="fr-FR" sz="3200" b="1" i="1">
              <a:solidFill>
                <a:srgbClr val="FF66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utoUpdateAnimBg="0"/>
      <p:bldP spid="6144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Objectif, introduction</a:t>
            </a:r>
          </a:p>
        </p:txBody>
      </p:sp>
      <p:graphicFrame>
        <p:nvGraphicFramePr>
          <p:cNvPr id="155651" name="Object 3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55651" name="CorelDRAW" r:id="rId3" imgW="3850560" imgH="3593160" progId="CorelDRAW.Graphic.10">
              <p:embed/>
            </p:oleObj>
          </a:graphicData>
        </a:graphic>
      </p:graphicFrame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990600" y="1295400"/>
            <a:ext cx="7464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Présenter et comprendre l’environnement logiciel :</a:t>
            </a:r>
          </a:p>
        </p:txBody>
      </p:sp>
      <p:sp>
        <p:nvSpPr>
          <p:cNvPr id="155653" name="Oval 5"/>
          <p:cNvSpPr>
            <a:spLocks noChangeArrowheads="1"/>
          </p:cNvSpPr>
          <p:nvPr/>
        </p:nvSpPr>
        <p:spPr bwMode="auto">
          <a:xfrm>
            <a:off x="1627188" y="1900238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1981200" y="1797050"/>
            <a:ext cx="893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BIOS </a:t>
            </a:r>
          </a:p>
        </p:txBody>
      </p:sp>
      <p:sp>
        <p:nvSpPr>
          <p:cNvPr id="155655" name="Oval 7"/>
          <p:cNvSpPr>
            <a:spLocks noChangeArrowheads="1"/>
          </p:cNvSpPr>
          <p:nvPr/>
        </p:nvSpPr>
        <p:spPr bwMode="auto">
          <a:xfrm>
            <a:off x="1627188" y="2292350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1981200" y="2189163"/>
            <a:ext cx="3997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Système d’exploitation (Windows) </a:t>
            </a:r>
          </a:p>
        </p:txBody>
      </p:sp>
      <p:sp>
        <p:nvSpPr>
          <p:cNvPr id="155657" name="Oval 9"/>
          <p:cNvSpPr>
            <a:spLocks noChangeArrowheads="1"/>
          </p:cNvSpPr>
          <p:nvPr/>
        </p:nvSpPr>
        <p:spPr bwMode="auto">
          <a:xfrm>
            <a:off x="1627188" y="2684463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58" name="Text Box 10"/>
          <p:cNvSpPr txBox="1">
            <a:spLocks noChangeArrowheads="1"/>
          </p:cNvSpPr>
          <p:nvPr/>
        </p:nvSpPr>
        <p:spPr bwMode="auto">
          <a:xfrm>
            <a:off x="1981200" y="2581275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Modèles en couches</a:t>
            </a:r>
          </a:p>
        </p:txBody>
      </p:sp>
      <p:sp>
        <p:nvSpPr>
          <p:cNvPr id="155659" name="Oval 11"/>
          <p:cNvSpPr>
            <a:spLocks noChangeArrowheads="1"/>
          </p:cNvSpPr>
          <p:nvPr/>
        </p:nvSpPr>
        <p:spPr bwMode="auto">
          <a:xfrm>
            <a:off x="1627188" y="3051175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60" name="Text Box 12"/>
          <p:cNvSpPr txBox="1">
            <a:spLocks noChangeArrowheads="1"/>
          </p:cNvSpPr>
          <p:nvPr/>
        </p:nvSpPr>
        <p:spPr bwMode="auto">
          <a:xfrm>
            <a:off x="1981200" y="2947988"/>
            <a:ext cx="1195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 i="1">
                <a:solidFill>
                  <a:schemeClr val="accent2"/>
                </a:solidFill>
                <a:latin typeface="Comic Sans MS" pitchFamily="66" charset="0"/>
              </a:rPr>
              <a:t>Firmware</a:t>
            </a:r>
          </a:p>
        </p:txBody>
      </p:sp>
      <p:sp>
        <p:nvSpPr>
          <p:cNvPr id="155661" name="Oval 13"/>
          <p:cNvSpPr>
            <a:spLocks noChangeArrowheads="1"/>
          </p:cNvSpPr>
          <p:nvPr/>
        </p:nvSpPr>
        <p:spPr bwMode="auto">
          <a:xfrm>
            <a:off x="1627188" y="3417888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62" name="Text Box 14"/>
          <p:cNvSpPr txBox="1">
            <a:spLocks noChangeArrowheads="1"/>
          </p:cNvSpPr>
          <p:nvPr/>
        </p:nvSpPr>
        <p:spPr bwMode="auto">
          <a:xfrm>
            <a:off x="1981200" y="3314700"/>
            <a:ext cx="1377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Démarrage</a:t>
            </a:r>
          </a:p>
        </p:txBody>
      </p:sp>
      <p:sp>
        <p:nvSpPr>
          <p:cNvPr id="155663" name="Oval 15"/>
          <p:cNvSpPr>
            <a:spLocks noChangeArrowheads="1"/>
          </p:cNvSpPr>
          <p:nvPr/>
        </p:nvSpPr>
        <p:spPr bwMode="auto">
          <a:xfrm>
            <a:off x="1627188" y="3784600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64" name="Text Box 16"/>
          <p:cNvSpPr txBox="1">
            <a:spLocks noChangeArrowheads="1"/>
          </p:cNvSpPr>
          <p:nvPr/>
        </p:nvSpPr>
        <p:spPr bwMode="auto">
          <a:xfrm>
            <a:off x="1981200" y="3681413"/>
            <a:ext cx="3457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Mode noyau, mode utilisateur</a:t>
            </a:r>
          </a:p>
        </p:txBody>
      </p:sp>
      <p:sp>
        <p:nvSpPr>
          <p:cNvPr id="155665" name="Text Box 17"/>
          <p:cNvSpPr txBox="1">
            <a:spLocks noChangeArrowheads="1"/>
          </p:cNvSpPr>
          <p:nvPr/>
        </p:nvSpPr>
        <p:spPr bwMode="auto">
          <a:xfrm>
            <a:off x="1143000" y="4343400"/>
            <a:ext cx="7467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Ce travail doit permettre de comprendre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ressources</a:t>
            </a:r>
            <a:r>
              <a:rPr lang="fr-FR" b="1">
                <a:latin typeface="Comic Sans MS" pitchFamily="66" charset="0"/>
              </a:rPr>
              <a:t> fournies </a:t>
            </a:r>
          </a:p>
          <a:p>
            <a:pPr algn="l"/>
            <a:r>
              <a:rPr lang="fr-FR" b="1">
                <a:latin typeface="Comic Sans MS" pitchFamily="66" charset="0"/>
              </a:rPr>
              <a:t>    par le système d’exploitation. Les éléments de l’étude sont </a:t>
            </a:r>
          </a:p>
          <a:p>
            <a:pPr algn="l"/>
            <a:r>
              <a:rPr lang="fr-FR" b="1">
                <a:latin typeface="Comic Sans MS" pitchFamily="66" charset="0"/>
              </a:rPr>
              <a:t>    utiles à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l’analyse de pannes</a:t>
            </a:r>
            <a:r>
              <a:rPr lang="fr-FR" b="1">
                <a:latin typeface="Comic Sans MS" pitchFamily="66" charset="0"/>
              </a:rPr>
              <a:t>.</a:t>
            </a:r>
          </a:p>
        </p:txBody>
      </p:sp>
      <p:sp>
        <p:nvSpPr>
          <p:cNvPr id="155666" name="Rectangle 18"/>
          <p:cNvSpPr>
            <a:spLocks noChangeArrowheads="1"/>
          </p:cNvSpPr>
          <p:nvPr/>
        </p:nvSpPr>
        <p:spPr bwMode="auto">
          <a:xfrm>
            <a:off x="609600" y="990600"/>
            <a:ext cx="8001000" cy="4495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5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5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5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5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 autoUpdateAnimBg="0"/>
      <p:bldP spid="155654" grpId="0" autoUpdateAnimBg="0"/>
      <p:bldP spid="155656" grpId="0" autoUpdateAnimBg="0"/>
      <p:bldP spid="155658" grpId="0" autoUpdateAnimBg="0"/>
      <p:bldP spid="155660" grpId="0" autoUpdateAnimBg="0"/>
      <p:bldP spid="155662" grpId="0" autoUpdateAnimBg="0"/>
      <p:bldP spid="155664" grpId="0" autoUpdateAnimBg="0"/>
      <p:bldP spid="15566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1- Généralités</a:t>
            </a:r>
          </a:p>
        </p:txBody>
      </p:sp>
      <p:sp>
        <p:nvSpPr>
          <p:cNvPr id="153603" name="Text Box 3"/>
          <p:cNvSpPr txBox="1">
            <a:spLocks noChangeArrowheads="1"/>
          </p:cNvSpPr>
          <p:nvPr/>
        </p:nvSpPr>
        <p:spPr bwMode="auto">
          <a:xfrm>
            <a:off x="381000" y="545147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Donner des exemples d’ OS et des exemples d’applications. </a:t>
            </a: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53605" name="Object 5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53605" name="CorelDRAW" r:id="rId3" imgW="3850560" imgH="3593160" progId="CorelDRAW.Graphic.10">
              <p:embed/>
            </p:oleObj>
          </a:graphicData>
        </a:graphic>
      </p:graphicFrame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1066800" y="1447800"/>
            <a:ext cx="7467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sz="2000" b="1">
                <a:latin typeface="Comic Sans MS" pitchFamily="66" charset="0"/>
              </a:rPr>
              <a:t>Le </a:t>
            </a:r>
            <a:r>
              <a:rPr lang="fr-FR" sz="2000" b="1">
                <a:solidFill>
                  <a:srgbClr val="FF3300"/>
                </a:solidFill>
                <a:latin typeface="Comic Sans MS" pitchFamily="66" charset="0"/>
              </a:rPr>
              <a:t>système d’exploitation</a:t>
            </a:r>
            <a:r>
              <a:rPr lang="fr-FR" sz="2000" b="1">
                <a:latin typeface="Comic Sans MS" pitchFamily="66" charset="0"/>
              </a:rPr>
              <a:t> (</a:t>
            </a:r>
            <a:r>
              <a:rPr lang="fr-FR" sz="2000" b="1">
                <a:solidFill>
                  <a:srgbClr val="FF3300"/>
                </a:solidFill>
                <a:latin typeface="Comic Sans MS" pitchFamily="66" charset="0"/>
              </a:rPr>
              <a:t>OS</a:t>
            </a:r>
            <a:r>
              <a:rPr lang="fr-FR" sz="2000" b="1">
                <a:latin typeface="Comic Sans MS" pitchFamily="66" charset="0"/>
              </a:rPr>
              <a:t>, </a:t>
            </a:r>
            <a:r>
              <a:rPr lang="fr-FR" sz="2000" b="1" i="1">
                <a:latin typeface="Comic Sans MS" pitchFamily="66" charset="0"/>
              </a:rPr>
              <a:t>operating system</a:t>
            </a:r>
            <a:r>
              <a:rPr lang="fr-FR" sz="2000" b="1">
                <a:latin typeface="Comic Sans MS" pitchFamily="66" charset="0"/>
              </a:rPr>
              <a:t>) est un </a:t>
            </a:r>
          </a:p>
          <a:p>
            <a:pPr algn="l"/>
            <a:r>
              <a:rPr lang="fr-FR" sz="2000" b="1">
                <a:latin typeface="Comic Sans MS" pitchFamily="66" charset="0"/>
              </a:rPr>
              <a:t>   ensemble de programmes chargés d’établir un lien entre </a:t>
            </a:r>
          </a:p>
          <a:p>
            <a:pPr algn="l"/>
            <a:r>
              <a:rPr lang="fr-FR" sz="2000" b="1">
                <a:latin typeface="Comic Sans MS" pitchFamily="66" charset="0"/>
              </a:rPr>
              <a:t>   le matériel (</a:t>
            </a:r>
            <a:r>
              <a:rPr lang="fr-FR" sz="2000" b="1" i="1">
                <a:latin typeface="Comic Sans MS" pitchFamily="66" charset="0"/>
              </a:rPr>
              <a:t>hardware</a:t>
            </a:r>
            <a:r>
              <a:rPr lang="fr-FR" sz="2000" b="1">
                <a:latin typeface="Comic Sans MS" pitchFamily="66" charset="0"/>
              </a:rPr>
              <a:t>) et les utilisateurs</a:t>
            </a:r>
          </a:p>
        </p:txBody>
      </p:sp>
      <p:sp>
        <p:nvSpPr>
          <p:cNvPr id="153609" name="Text Box 9"/>
          <p:cNvSpPr txBox="1">
            <a:spLocks noChangeArrowheads="1"/>
          </p:cNvSpPr>
          <p:nvPr/>
        </p:nvSpPr>
        <p:spPr bwMode="auto">
          <a:xfrm>
            <a:off x="1066800" y="2667000"/>
            <a:ext cx="7635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sz="2000" b="1">
                <a:latin typeface="Comic Sans MS" pitchFamily="66" charset="0"/>
              </a:rPr>
              <a:t>L’</a:t>
            </a:r>
            <a:r>
              <a:rPr lang="fr-FR" sz="2000" b="1">
                <a:solidFill>
                  <a:srgbClr val="FF3300"/>
                </a:solidFill>
                <a:latin typeface="Comic Sans MS" pitchFamily="66" charset="0"/>
              </a:rPr>
              <a:t>application</a:t>
            </a:r>
            <a:r>
              <a:rPr lang="fr-FR" sz="2000" b="1">
                <a:latin typeface="Comic Sans MS" pitchFamily="66" charset="0"/>
              </a:rPr>
              <a:t> désigne l’ensemble des programmes et des </a:t>
            </a:r>
          </a:p>
          <a:p>
            <a:pPr algn="l"/>
            <a:r>
              <a:rPr lang="fr-FR" sz="2000" b="1">
                <a:latin typeface="Comic Sans MS" pitchFamily="66" charset="0"/>
              </a:rPr>
              <a:t>   matériels nécessaires à la transformation des flux de </a:t>
            </a:r>
          </a:p>
          <a:p>
            <a:pPr algn="l"/>
            <a:r>
              <a:rPr lang="fr-FR" sz="2000" b="1">
                <a:latin typeface="Comic Sans MS" pitchFamily="66" charset="0"/>
              </a:rPr>
              <a:t>   données.</a:t>
            </a:r>
          </a:p>
        </p:txBody>
      </p: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1066800" y="3886200"/>
            <a:ext cx="7115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 b="1">
                <a:latin typeface="Comic Sans MS" pitchFamily="66" charset="0"/>
              </a:rPr>
              <a:t>L’application donne de la </a:t>
            </a:r>
            <a:r>
              <a:rPr lang="fr-FR" sz="2000" b="1">
                <a:solidFill>
                  <a:schemeClr val="accent2"/>
                </a:solidFill>
                <a:latin typeface="Comic Sans MS" pitchFamily="66" charset="0"/>
              </a:rPr>
              <a:t>valeur ajoutée</a:t>
            </a:r>
            <a:r>
              <a:rPr lang="fr-FR" sz="2000" b="1">
                <a:latin typeface="Comic Sans MS" pitchFamily="66" charset="0"/>
              </a:rPr>
              <a:t> aux flux traités</a:t>
            </a:r>
          </a:p>
        </p:txBody>
      </p:sp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1066800" y="4572000"/>
            <a:ext cx="5989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 b="1">
                <a:latin typeface="Comic Sans MS" pitchFamily="66" charset="0"/>
              </a:rPr>
              <a:t>L’application répond aux </a:t>
            </a:r>
            <a:r>
              <a:rPr lang="fr-FR" sz="2000" b="1">
                <a:solidFill>
                  <a:schemeClr val="accent2"/>
                </a:solidFill>
                <a:latin typeface="Comic Sans MS" pitchFamily="66" charset="0"/>
              </a:rPr>
              <a:t>besoins de l’utilisateur</a:t>
            </a:r>
          </a:p>
        </p:txBody>
      </p:sp>
      <p:sp>
        <p:nvSpPr>
          <p:cNvPr id="153616" name="Oval 16"/>
          <p:cNvSpPr>
            <a:spLocks noChangeArrowheads="1"/>
          </p:cNvSpPr>
          <p:nvPr/>
        </p:nvSpPr>
        <p:spPr bwMode="auto">
          <a:xfrm>
            <a:off x="838200" y="16002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17" name="Oval 17"/>
          <p:cNvSpPr>
            <a:spLocks noChangeArrowheads="1"/>
          </p:cNvSpPr>
          <p:nvPr/>
        </p:nvSpPr>
        <p:spPr bwMode="auto">
          <a:xfrm>
            <a:off x="838200" y="28194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18" name="Oval 18"/>
          <p:cNvSpPr>
            <a:spLocks noChangeArrowheads="1"/>
          </p:cNvSpPr>
          <p:nvPr/>
        </p:nvSpPr>
        <p:spPr bwMode="auto">
          <a:xfrm>
            <a:off x="838200" y="40386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19" name="Oval 19"/>
          <p:cNvSpPr>
            <a:spLocks noChangeArrowheads="1"/>
          </p:cNvSpPr>
          <p:nvPr/>
        </p:nvSpPr>
        <p:spPr bwMode="auto">
          <a:xfrm>
            <a:off x="838200" y="47244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20" name="Text Box 20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autoUpdateAnimBg="0"/>
      <p:bldP spid="153607" grpId="0" autoUpdateAnimBg="0"/>
      <p:bldP spid="153609" grpId="0" autoUpdateAnimBg="0"/>
      <p:bldP spid="153610" grpId="0" autoUpdateAnimBg="0"/>
      <p:bldP spid="15361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2- Notion de modèle en couches</a:t>
            </a:r>
          </a:p>
        </p:txBody>
      </p:sp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381000" y="545147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Définir « interface utilisateur ». Quels éléments contribuent à sa réalisation ? 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38255" name="Object 15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38255" name="CorelDRAW" r:id="rId3" imgW="3850560" imgH="3593160" progId="CorelDRAW.Graphic.10">
              <p:embed/>
            </p:oleObj>
          </a:graphicData>
        </a:graphic>
      </p:graphicFrame>
      <p:sp>
        <p:nvSpPr>
          <p:cNvPr id="138259" name="Text Box 19"/>
          <p:cNvSpPr txBox="1">
            <a:spLocks noChangeArrowheads="1"/>
          </p:cNvSpPr>
          <p:nvPr/>
        </p:nvSpPr>
        <p:spPr bwMode="auto">
          <a:xfrm>
            <a:off x="838200" y="1143000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La couche correspondant à un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niveau</a:t>
            </a:r>
            <a:r>
              <a:rPr lang="fr-FR" b="1">
                <a:latin typeface="Comic Sans MS" pitchFamily="66" charset="0"/>
              </a:rPr>
              <a:t> est supportée par la couche de </a:t>
            </a:r>
          </a:p>
          <a:p>
            <a:pPr algn="l"/>
            <a:r>
              <a:rPr lang="fr-FR" b="1">
                <a:latin typeface="Comic Sans MS" pitchFamily="66" charset="0"/>
              </a:rPr>
              <a:t>   niveau inférieur.</a:t>
            </a:r>
          </a:p>
        </p:txBody>
      </p:sp>
      <p:sp>
        <p:nvSpPr>
          <p:cNvPr id="138269" name="Rectangle 29"/>
          <p:cNvSpPr>
            <a:spLocks noChangeArrowheads="1"/>
          </p:cNvSpPr>
          <p:nvPr/>
        </p:nvSpPr>
        <p:spPr bwMode="auto">
          <a:xfrm>
            <a:off x="4038600" y="2743200"/>
            <a:ext cx="3124200" cy="762000"/>
          </a:xfrm>
          <a:prstGeom prst="rect">
            <a:avLst/>
          </a:prstGeom>
          <a:solidFill>
            <a:srgbClr val="CCFFCC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FFCC"/>
            </a:extrusionClr>
          </a:sp3d>
        </p:spPr>
        <p:txBody>
          <a:bodyPr wrap="none" anchor="ctr">
            <a:flatTx/>
          </a:bodyPr>
          <a:lstStyle/>
          <a:p>
            <a:r>
              <a:rPr lang="fr-FR" sz="2000" b="1">
                <a:solidFill>
                  <a:srgbClr val="008000"/>
                </a:solidFill>
                <a:latin typeface="Comic Sans MS" pitchFamily="66" charset="0"/>
              </a:rPr>
              <a:t>  Interface utilisateur</a:t>
            </a:r>
          </a:p>
        </p:txBody>
      </p:sp>
      <p:grpSp>
        <p:nvGrpSpPr>
          <p:cNvPr id="138281" name="Group 41"/>
          <p:cNvGrpSpPr>
            <a:grpSpLocks/>
          </p:cNvGrpSpPr>
          <p:nvPr/>
        </p:nvGrpSpPr>
        <p:grpSpPr bwMode="auto">
          <a:xfrm>
            <a:off x="1676400" y="2514600"/>
            <a:ext cx="3124200" cy="990600"/>
            <a:chOff x="1248" y="1680"/>
            <a:chExt cx="1968" cy="624"/>
          </a:xfrm>
        </p:grpSpPr>
        <p:grpSp>
          <p:nvGrpSpPr>
            <p:cNvPr id="138272" name="Group 32"/>
            <p:cNvGrpSpPr>
              <a:grpSpLocks/>
            </p:cNvGrpSpPr>
            <p:nvPr/>
          </p:nvGrpSpPr>
          <p:grpSpPr bwMode="auto">
            <a:xfrm>
              <a:off x="1248" y="1680"/>
              <a:ext cx="1488" cy="624"/>
              <a:chOff x="1488" y="1680"/>
              <a:chExt cx="1200" cy="624"/>
            </a:xfrm>
          </p:grpSpPr>
          <p:sp>
            <p:nvSpPr>
              <p:cNvPr id="138271" name="Rectangle 31"/>
              <p:cNvSpPr>
                <a:spLocks noChangeArrowheads="1"/>
              </p:cNvSpPr>
              <p:nvPr/>
            </p:nvSpPr>
            <p:spPr bwMode="auto">
              <a:xfrm>
                <a:off x="1488" y="1680"/>
                <a:ext cx="1200" cy="624"/>
              </a:xfrm>
              <a:prstGeom prst="rect">
                <a:avLst/>
              </a:prstGeom>
              <a:solidFill>
                <a:srgbClr val="FFFFCC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38270" name="Rectangle 30"/>
              <p:cNvSpPr>
                <a:spLocks noChangeArrowheads="1"/>
              </p:cNvSpPr>
              <p:nvPr/>
            </p:nvSpPr>
            <p:spPr bwMode="auto">
              <a:xfrm>
                <a:off x="1488" y="1680"/>
                <a:ext cx="1200" cy="624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fr-FR" sz="2400">
                    <a:solidFill>
                      <a:srgbClr val="CC9900"/>
                    </a:solidFill>
                    <a:latin typeface="Comic Sans MS" pitchFamily="66" charset="0"/>
                  </a:rPr>
                  <a:t>     Applications</a:t>
                </a:r>
              </a:p>
            </p:txBody>
          </p:sp>
        </p:grpSp>
        <p:sp>
          <p:nvSpPr>
            <p:cNvPr id="138273" name="Rectangle 33"/>
            <p:cNvSpPr>
              <a:spLocks noChangeArrowheads="1"/>
            </p:cNvSpPr>
            <p:nvPr/>
          </p:nvSpPr>
          <p:spPr bwMode="auto">
            <a:xfrm>
              <a:off x="2640" y="1680"/>
              <a:ext cx="576" cy="144"/>
            </a:xfrm>
            <a:prstGeom prst="rect">
              <a:avLst/>
            </a:prstGeom>
            <a:solidFill>
              <a:srgbClr val="FFFFCC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CC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74" name="Rectangle 34"/>
            <p:cNvSpPr>
              <a:spLocks noChangeArrowheads="1"/>
            </p:cNvSpPr>
            <p:nvPr/>
          </p:nvSpPr>
          <p:spPr bwMode="auto">
            <a:xfrm>
              <a:off x="2640" y="1680"/>
              <a:ext cx="576" cy="144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8275" name="Rectangle 35"/>
            <p:cNvSpPr>
              <a:spLocks noChangeArrowheads="1"/>
            </p:cNvSpPr>
            <p:nvPr/>
          </p:nvSpPr>
          <p:spPr bwMode="auto">
            <a:xfrm>
              <a:off x="2592" y="1680"/>
              <a:ext cx="144" cy="192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8276" name="Line 36"/>
            <p:cNvSpPr>
              <a:spLocks noChangeShapeType="1"/>
            </p:cNvSpPr>
            <p:nvPr/>
          </p:nvSpPr>
          <p:spPr bwMode="auto">
            <a:xfrm>
              <a:off x="1248" y="1680"/>
              <a:ext cx="1968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38277" name="Rectangle 37"/>
            <p:cNvSpPr>
              <a:spLocks noChangeArrowheads="1"/>
            </p:cNvSpPr>
            <p:nvPr/>
          </p:nvSpPr>
          <p:spPr bwMode="auto">
            <a:xfrm>
              <a:off x="2640" y="1920"/>
              <a:ext cx="288" cy="9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8278" name="Rectangle 38"/>
            <p:cNvSpPr>
              <a:spLocks noChangeArrowheads="1"/>
            </p:cNvSpPr>
            <p:nvPr/>
          </p:nvSpPr>
          <p:spPr bwMode="auto">
            <a:xfrm>
              <a:off x="2640" y="2160"/>
              <a:ext cx="288" cy="9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8279" name="Rectangle 39"/>
            <p:cNvSpPr>
              <a:spLocks noChangeArrowheads="1"/>
            </p:cNvSpPr>
            <p:nvPr/>
          </p:nvSpPr>
          <p:spPr bwMode="auto">
            <a:xfrm>
              <a:off x="2592" y="1824"/>
              <a:ext cx="192" cy="48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38284" name="Group 44"/>
          <p:cNvGrpSpPr>
            <a:grpSpLocks/>
          </p:cNvGrpSpPr>
          <p:nvPr/>
        </p:nvGrpSpPr>
        <p:grpSpPr bwMode="auto">
          <a:xfrm>
            <a:off x="2057400" y="4267200"/>
            <a:ext cx="4648200" cy="609600"/>
            <a:chOff x="1488" y="2784"/>
            <a:chExt cx="2928" cy="384"/>
          </a:xfrm>
        </p:grpSpPr>
        <p:sp>
          <p:nvSpPr>
            <p:cNvPr id="138264" name="Rectangle 24"/>
            <p:cNvSpPr>
              <a:spLocks noChangeArrowheads="1"/>
            </p:cNvSpPr>
            <p:nvPr/>
          </p:nvSpPr>
          <p:spPr bwMode="auto">
            <a:xfrm>
              <a:off x="1488" y="2784"/>
              <a:ext cx="2928" cy="38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82" name="Rectangle 42"/>
            <p:cNvSpPr>
              <a:spLocks noChangeArrowheads="1"/>
            </p:cNvSpPr>
            <p:nvPr/>
          </p:nvSpPr>
          <p:spPr bwMode="auto">
            <a:xfrm>
              <a:off x="2592" y="2784"/>
              <a:ext cx="1824" cy="3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sz="2000">
                  <a:latin typeface="Comic Sans MS" pitchFamily="66" charset="0"/>
                </a:rPr>
                <a:t>Matériel</a:t>
              </a:r>
            </a:p>
          </p:txBody>
        </p:sp>
        <p:graphicFrame>
          <p:nvGraphicFramePr>
            <p:cNvPr id="138262" name="Object 22"/>
            <p:cNvGraphicFramePr>
              <a:graphicFrameLocks noChangeAspect="1"/>
            </p:cNvGraphicFramePr>
            <p:nvPr/>
          </p:nvGraphicFramePr>
          <p:xfrm>
            <a:off x="1488" y="2784"/>
            <a:ext cx="1133" cy="384"/>
          </p:xfrm>
          <a:graphic>
            <a:graphicData uri="http://schemas.openxmlformats.org/presentationml/2006/ole">
              <p:oleObj spid="_x0000_s138262" name="CorelDRAW" r:id="rId4" imgW="4968360" imgH="3334680" progId="CorelDRAW.Graphic.10">
                <p:embed/>
              </p:oleObj>
            </a:graphicData>
          </a:graphic>
        </p:graphicFrame>
        <p:sp>
          <p:nvSpPr>
            <p:cNvPr id="138267" name="Rectangle 27"/>
            <p:cNvSpPr>
              <a:spLocks noChangeArrowheads="1"/>
            </p:cNvSpPr>
            <p:nvPr/>
          </p:nvSpPr>
          <p:spPr bwMode="auto">
            <a:xfrm>
              <a:off x="1488" y="2784"/>
              <a:ext cx="2928" cy="38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38294" name="Group 54"/>
          <p:cNvGrpSpPr>
            <a:grpSpLocks/>
          </p:cNvGrpSpPr>
          <p:nvPr/>
        </p:nvGrpSpPr>
        <p:grpSpPr bwMode="auto">
          <a:xfrm>
            <a:off x="1600200" y="3657600"/>
            <a:ext cx="5562600" cy="762000"/>
            <a:chOff x="1200" y="2400"/>
            <a:chExt cx="3504" cy="480"/>
          </a:xfrm>
        </p:grpSpPr>
        <p:sp>
          <p:nvSpPr>
            <p:cNvPr id="138285" name="Rectangle 45"/>
            <p:cNvSpPr>
              <a:spLocks noChangeArrowheads="1"/>
            </p:cNvSpPr>
            <p:nvPr/>
          </p:nvSpPr>
          <p:spPr bwMode="auto">
            <a:xfrm>
              <a:off x="4032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86" name="Rectangle 46"/>
            <p:cNvSpPr>
              <a:spLocks noChangeArrowheads="1"/>
            </p:cNvSpPr>
            <p:nvPr/>
          </p:nvSpPr>
          <p:spPr bwMode="auto">
            <a:xfrm>
              <a:off x="2928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87" name="Rectangle 47"/>
            <p:cNvSpPr>
              <a:spLocks noChangeArrowheads="1"/>
            </p:cNvSpPr>
            <p:nvPr/>
          </p:nvSpPr>
          <p:spPr bwMode="auto">
            <a:xfrm>
              <a:off x="2640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66" name="Rectangle 26"/>
            <p:cNvSpPr>
              <a:spLocks noChangeArrowheads="1"/>
            </p:cNvSpPr>
            <p:nvPr/>
          </p:nvSpPr>
          <p:spPr bwMode="auto">
            <a:xfrm>
              <a:off x="1200" y="2400"/>
              <a:ext cx="3504" cy="336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r>
                <a:rPr lang="fr-FR" sz="2400">
                  <a:solidFill>
                    <a:schemeClr val="accent2"/>
                  </a:solidFill>
                  <a:latin typeface="Comic Sans MS" pitchFamily="66" charset="0"/>
                </a:rPr>
                <a:t>Système (noyau)</a:t>
              </a:r>
            </a:p>
          </p:txBody>
        </p:sp>
      </p:grpSp>
      <p:grpSp>
        <p:nvGrpSpPr>
          <p:cNvPr id="138308" name="Group 68"/>
          <p:cNvGrpSpPr>
            <a:grpSpLocks/>
          </p:cNvGrpSpPr>
          <p:nvPr/>
        </p:nvGrpSpPr>
        <p:grpSpPr bwMode="auto">
          <a:xfrm>
            <a:off x="2743200" y="4191000"/>
            <a:ext cx="3276600" cy="76200"/>
            <a:chOff x="1728" y="2640"/>
            <a:chExt cx="2064" cy="48"/>
          </a:xfrm>
        </p:grpSpPr>
        <p:sp>
          <p:nvSpPr>
            <p:cNvPr id="138288" name="Rectangle 48"/>
            <p:cNvSpPr>
              <a:spLocks noChangeArrowheads="1"/>
            </p:cNvSpPr>
            <p:nvPr/>
          </p:nvSpPr>
          <p:spPr bwMode="auto">
            <a:xfrm>
              <a:off x="3648" y="2640"/>
              <a:ext cx="144" cy="48"/>
            </a:xfrm>
            <a:prstGeom prst="rect">
              <a:avLst/>
            </a:prstGeom>
            <a:solidFill>
              <a:srgbClr val="FF3300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95" name="Rectangle 55"/>
            <p:cNvSpPr>
              <a:spLocks noChangeArrowheads="1"/>
            </p:cNvSpPr>
            <p:nvPr/>
          </p:nvSpPr>
          <p:spPr bwMode="auto">
            <a:xfrm>
              <a:off x="2304" y="2640"/>
              <a:ext cx="144" cy="48"/>
            </a:xfrm>
            <a:prstGeom prst="rect">
              <a:avLst/>
            </a:prstGeom>
            <a:solidFill>
              <a:srgbClr val="FF3300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96" name="Rectangle 56"/>
            <p:cNvSpPr>
              <a:spLocks noChangeArrowheads="1"/>
            </p:cNvSpPr>
            <p:nvPr/>
          </p:nvSpPr>
          <p:spPr bwMode="auto">
            <a:xfrm>
              <a:off x="1728" y="2640"/>
              <a:ext cx="144" cy="48"/>
            </a:xfrm>
            <a:prstGeom prst="rect">
              <a:avLst/>
            </a:prstGeom>
            <a:solidFill>
              <a:srgbClr val="FF3300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</p:grpSp>
      <p:sp>
        <p:nvSpPr>
          <p:cNvPr id="138307" name="Rectangle 67"/>
          <p:cNvSpPr>
            <a:spLocks noChangeArrowheads="1"/>
          </p:cNvSpPr>
          <p:nvPr/>
        </p:nvSpPr>
        <p:spPr bwMode="auto">
          <a:xfrm>
            <a:off x="2286000" y="1905000"/>
            <a:ext cx="44958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r-FR">
                <a:latin typeface="Arial" pitchFamily="34" charset="0"/>
              </a:rPr>
              <a:t>Utilisateur</a:t>
            </a:r>
          </a:p>
        </p:txBody>
      </p:sp>
      <p:sp>
        <p:nvSpPr>
          <p:cNvPr id="138309" name="Text Box 69"/>
          <p:cNvSpPr txBox="1">
            <a:spLocks noChangeArrowheads="1"/>
          </p:cNvSpPr>
          <p:nvPr/>
        </p:nvSpPr>
        <p:spPr bwMode="auto">
          <a:xfrm>
            <a:off x="838200" y="4953000"/>
            <a:ext cx="7472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Les couches peuvent être +/- imbriquées (éléments communs, …).</a:t>
            </a:r>
          </a:p>
        </p:txBody>
      </p:sp>
      <p:sp>
        <p:nvSpPr>
          <p:cNvPr id="138310" name="Text Box 70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8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8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autoUpdateAnimBg="0"/>
      <p:bldP spid="138259" grpId="0" autoUpdateAnimBg="0"/>
      <p:bldP spid="138269" grpId="0" animBg="1" autoUpdateAnimBg="0"/>
      <p:bldP spid="138307" grpId="0" animBg="1" autoUpdateAnimBg="0"/>
      <p:bldP spid="13830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712" name="Group 40"/>
          <p:cNvGrpSpPr>
            <a:grpSpLocks/>
          </p:cNvGrpSpPr>
          <p:nvPr/>
        </p:nvGrpSpPr>
        <p:grpSpPr bwMode="auto">
          <a:xfrm>
            <a:off x="1600200" y="1905000"/>
            <a:ext cx="5562600" cy="2971800"/>
            <a:chOff x="1008" y="1200"/>
            <a:chExt cx="3504" cy="1872"/>
          </a:xfrm>
        </p:grpSpPr>
        <p:sp>
          <p:nvSpPr>
            <p:cNvPr id="156681" name="Rectangle 9"/>
            <p:cNvSpPr>
              <a:spLocks noChangeArrowheads="1"/>
            </p:cNvSpPr>
            <p:nvPr/>
          </p:nvSpPr>
          <p:spPr bwMode="auto">
            <a:xfrm>
              <a:off x="2544" y="1728"/>
              <a:ext cx="1968" cy="480"/>
            </a:xfrm>
            <a:prstGeom prst="rect">
              <a:avLst/>
            </a:prstGeom>
            <a:solidFill>
              <a:srgbClr val="CCFFCC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 anchor="ctr">
              <a:flatTx/>
            </a:bodyPr>
            <a:lstStyle/>
            <a:p>
              <a:r>
                <a:rPr lang="fr-FR" sz="2000" b="1">
                  <a:solidFill>
                    <a:srgbClr val="008000"/>
                  </a:solidFill>
                  <a:latin typeface="Comic Sans MS" pitchFamily="66" charset="0"/>
                </a:rPr>
                <a:t>  Interface utilisateur</a:t>
              </a:r>
            </a:p>
          </p:txBody>
        </p:sp>
        <p:grpSp>
          <p:nvGrpSpPr>
            <p:cNvPr id="156682" name="Group 10"/>
            <p:cNvGrpSpPr>
              <a:grpSpLocks/>
            </p:cNvGrpSpPr>
            <p:nvPr/>
          </p:nvGrpSpPr>
          <p:grpSpPr bwMode="auto">
            <a:xfrm>
              <a:off x="1056" y="1584"/>
              <a:ext cx="1968" cy="624"/>
              <a:chOff x="1248" y="1680"/>
              <a:chExt cx="1968" cy="624"/>
            </a:xfrm>
          </p:grpSpPr>
          <p:grpSp>
            <p:nvGrpSpPr>
              <p:cNvPr id="156683" name="Group 11"/>
              <p:cNvGrpSpPr>
                <a:grpSpLocks/>
              </p:cNvGrpSpPr>
              <p:nvPr/>
            </p:nvGrpSpPr>
            <p:grpSpPr bwMode="auto">
              <a:xfrm>
                <a:off x="1248" y="1680"/>
                <a:ext cx="1488" cy="624"/>
                <a:chOff x="1488" y="1680"/>
                <a:chExt cx="1200" cy="624"/>
              </a:xfrm>
            </p:grpSpPr>
            <p:sp>
              <p:nvSpPr>
                <p:cNvPr id="156684" name="Rectangle 12"/>
                <p:cNvSpPr>
                  <a:spLocks noChangeArrowheads="1"/>
                </p:cNvSpPr>
                <p:nvPr/>
              </p:nvSpPr>
              <p:spPr bwMode="auto">
                <a:xfrm>
                  <a:off x="1488" y="1680"/>
                  <a:ext cx="1200" cy="62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Perspectiv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fr-FR"/>
                </a:p>
              </p:txBody>
            </p:sp>
            <p:sp>
              <p:nvSpPr>
                <p:cNvPr id="156685" name="Rectangle 13"/>
                <p:cNvSpPr>
                  <a:spLocks noChangeArrowheads="1"/>
                </p:cNvSpPr>
                <p:nvPr/>
              </p:nvSpPr>
              <p:spPr bwMode="auto">
                <a:xfrm>
                  <a:off x="1488" y="1680"/>
                  <a:ext cx="1200" cy="62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rgbClr val="FFFF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r>
                    <a:rPr lang="fr-FR" sz="2400">
                      <a:solidFill>
                        <a:srgbClr val="CC9900"/>
                      </a:solidFill>
                      <a:latin typeface="Comic Sans MS" pitchFamily="66" charset="0"/>
                    </a:rPr>
                    <a:t>     Applications</a:t>
                  </a:r>
                </a:p>
              </p:txBody>
            </p:sp>
          </p:grpSp>
          <p:sp>
            <p:nvSpPr>
              <p:cNvPr id="156686" name="Rectangle 14"/>
              <p:cNvSpPr>
                <a:spLocks noChangeArrowheads="1"/>
              </p:cNvSpPr>
              <p:nvPr/>
            </p:nvSpPr>
            <p:spPr bwMode="auto">
              <a:xfrm>
                <a:off x="2640" y="1680"/>
                <a:ext cx="576" cy="144"/>
              </a:xfrm>
              <a:prstGeom prst="rect">
                <a:avLst/>
              </a:prstGeom>
              <a:solidFill>
                <a:srgbClr val="FFFFCC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687" name="Rectangle 15"/>
              <p:cNvSpPr>
                <a:spLocks noChangeArrowheads="1"/>
              </p:cNvSpPr>
              <p:nvPr/>
            </p:nvSpPr>
            <p:spPr bwMode="auto">
              <a:xfrm>
                <a:off x="2640" y="1680"/>
                <a:ext cx="576" cy="144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688" name="Rectangle 16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144" cy="192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689" name="Line 17"/>
              <p:cNvSpPr>
                <a:spLocks noChangeShapeType="1"/>
              </p:cNvSpPr>
              <p:nvPr/>
            </p:nvSpPr>
            <p:spPr bwMode="auto">
              <a:xfrm>
                <a:off x="1248" y="1680"/>
                <a:ext cx="1968" cy="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690" name="Rectangle 18"/>
              <p:cNvSpPr>
                <a:spLocks noChangeArrowheads="1"/>
              </p:cNvSpPr>
              <p:nvPr/>
            </p:nvSpPr>
            <p:spPr bwMode="auto">
              <a:xfrm>
                <a:off x="2640" y="1920"/>
                <a:ext cx="288" cy="9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691" name="Rectangle 19"/>
              <p:cNvSpPr>
                <a:spLocks noChangeArrowheads="1"/>
              </p:cNvSpPr>
              <p:nvPr/>
            </p:nvSpPr>
            <p:spPr bwMode="auto">
              <a:xfrm>
                <a:off x="2640" y="2160"/>
                <a:ext cx="288" cy="9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692" name="Rectangle 20"/>
              <p:cNvSpPr>
                <a:spLocks noChangeArrowheads="1"/>
              </p:cNvSpPr>
              <p:nvPr/>
            </p:nvSpPr>
            <p:spPr bwMode="auto">
              <a:xfrm>
                <a:off x="2592" y="1824"/>
                <a:ext cx="192" cy="48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56693" name="Group 21"/>
            <p:cNvGrpSpPr>
              <a:grpSpLocks/>
            </p:cNvGrpSpPr>
            <p:nvPr/>
          </p:nvGrpSpPr>
          <p:grpSpPr bwMode="auto">
            <a:xfrm>
              <a:off x="1296" y="2688"/>
              <a:ext cx="2928" cy="384"/>
              <a:chOff x="1488" y="2784"/>
              <a:chExt cx="2928" cy="384"/>
            </a:xfrm>
          </p:grpSpPr>
          <p:sp>
            <p:nvSpPr>
              <p:cNvPr id="156694" name="Rectangle 22"/>
              <p:cNvSpPr>
                <a:spLocks noChangeArrowheads="1"/>
              </p:cNvSpPr>
              <p:nvPr/>
            </p:nvSpPr>
            <p:spPr bwMode="auto">
              <a:xfrm>
                <a:off x="1488" y="2784"/>
                <a:ext cx="2928" cy="384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695" name="Rectangle 23"/>
              <p:cNvSpPr>
                <a:spLocks noChangeArrowheads="1"/>
              </p:cNvSpPr>
              <p:nvPr/>
            </p:nvSpPr>
            <p:spPr bwMode="auto">
              <a:xfrm>
                <a:off x="2592" y="2784"/>
                <a:ext cx="1824" cy="38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fr-FR" sz="2000">
                    <a:latin typeface="Comic Sans MS" pitchFamily="66" charset="0"/>
                  </a:rPr>
                  <a:t>Matériel</a:t>
                </a:r>
              </a:p>
            </p:txBody>
          </p:sp>
          <p:graphicFrame>
            <p:nvGraphicFramePr>
              <p:cNvPr id="156696" name="Object 24"/>
              <p:cNvGraphicFramePr>
                <a:graphicFrameLocks noChangeAspect="1"/>
              </p:cNvGraphicFramePr>
              <p:nvPr/>
            </p:nvGraphicFramePr>
            <p:xfrm>
              <a:off x="1488" y="2784"/>
              <a:ext cx="1133" cy="384"/>
            </p:xfrm>
            <a:graphic>
              <a:graphicData uri="http://schemas.openxmlformats.org/presentationml/2006/ole">
                <p:oleObj spid="_x0000_s156696" name="CorelDRAW" r:id="rId3" imgW="4968360" imgH="3334680" progId="CorelDRAW.Graphic.10">
                  <p:embed/>
                </p:oleObj>
              </a:graphicData>
            </a:graphic>
          </p:graphicFrame>
          <p:sp>
            <p:nvSpPr>
              <p:cNvPr id="156697" name="Rectangle 25"/>
              <p:cNvSpPr>
                <a:spLocks noChangeArrowheads="1"/>
              </p:cNvSpPr>
              <p:nvPr/>
            </p:nvSpPr>
            <p:spPr bwMode="auto">
              <a:xfrm>
                <a:off x="1488" y="2784"/>
                <a:ext cx="2928" cy="384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56698" name="Group 26"/>
            <p:cNvGrpSpPr>
              <a:grpSpLocks/>
            </p:cNvGrpSpPr>
            <p:nvPr/>
          </p:nvGrpSpPr>
          <p:grpSpPr bwMode="auto">
            <a:xfrm>
              <a:off x="1008" y="2304"/>
              <a:ext cx="3504" cy="480"/>
              <a:chOff x="1200" y="2400"/>
              <a:chExt cx="3504" cy="480"/>
            </a:xfrm>
          </p:grpSpPr>
          <p:sp>
            <p:nvSpPr>
              <p:cNvPr id="156699" name="Rectangle 27"/>
              <p:cNvSpPr>
                <a:spLocks noChangeArrowheads="1"/>
              </p:cNvSpPr>
              <p:nvPr/>
            </p:nvSpPr>
            <p:spPr bwMode="auto">
              <a:xfrm>
                <a:off x="4032" y="2592"/>
                <a:ext cx="144" cy="288"/>
              </a:xfrm>
              <a:prstGeom prst="rect">
                <a:avLst/>
              </a:prstGeom>
              <a:solidFill>
                <a:schemeClr val="hlink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0" name="Rectangle 28"/>
              <p:cNvSpPr>
                <a:spLocks noChangeArrowheads="1"/>
              </p:cNvSpPr>
              <p:nvPr/>
            </p:nvSpPr>
            <p:spPr bwMode="auto">
              <a:xfrm>
                <a:off x="2928" y="2592"/>
                <a:ext cx="144" cy="288"/>
              </a:xfrm>
              <a:prstGeom prst="rect">
                <a:avLst/>
              </a:prstGeom>
              <a:solidFill>
                <a:schemeClr val="hlink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1" name="Rectangle 29"/>
              <p:cNvSpPr>
                <a:spLocks noChangeArrowheads="1"/>
              </p:cNvSpPr>
              <p:nvPr/>
            </p:nvSpPr>
            <p:spPr bwMode="auto">
              <a:xfrm>
                <a:off x="2640" y="2592"/>
                <a:ext cx="144" cy="288"/>
              </a:xfrm>
              <a:prstGeom prst="rect">
                <a:avLst/>
              </a:prstGeom>
              <a:solidFill>
                <a:schemeClr val="hlink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2" name="Rectangle 30"/>
              <p:cNvSpPr>
                <a:spLocks noChangeArrowheads="1"/>
              </p:cNvSpPr>
              <p:nvPr/>
            </p:nvSpPr>
            <p:spPr bwMode="auto">
              <a:xfrm>
                <a:off x="1200" y="2400"/>
                <a:ext cx="3504" cy="336"/>
              </a:xfrm>
              <a:prstGeom prst="rect">
                <a:avLst/>
              </a:prstGeom>
              <a:solidFill>
                <a:schemeClr val="hlink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r>
                  <a:rPr lang="fr-FR" sz="2400">
                    <a:solidFill>
                      <a:schemeClr val="accent2"/>
                    </a:solidFill>
                    <a:latin typeface="Comic Sans MS" pitchFamily="66" charset="0"/>
                  </a:rPr>
                  <a:t>Système (noyau)</a:t>
                </a:r>
              </a:p>
            </p:txBody>
          </p:sp>
        </p:grpSp>
        <p:grpSp>
          <p:nvGrpSpPr>
            <p:cNvPr id="156703" name="Group 31"/>
            <p:cNvGrpSpPr>
              <a:grpSpLocks/>
            </p:cNvGrpSpPr>
            <p:nvPr/>
          </p:nvGrpSpPr>
          <p:grpSpPr bwMode="auto">
            <a:xfrm>
              <a:off x="1728" y="2640"/>
              <a:ext cx="2064" cy="48"/>
              <a:chOff x="1728" y="2640"/>
              <a:chExt cx="2064" cy="48"/>
            </a:xfrm>
          </p:grpSpPr>
          <p:sp>
            <p:nvSpPr>
              <p:cNvPr id="156704" name="Rectangle 32"/>
              <p:cNvSpPr>
                <a:spLocks noChangeArrowheads="1"/>
              </p:cNvSpPr>
              <p:nvPr/>
            </p:nvSpPr>
            <p:spPr bwMode="auto">
              <a:xfrm>
                <a:off x="3648" y="264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5" name="Rectangle 33"/>
              <p:cNvSpPr>
                <a:spLocks noChangeArrowheads="1"/>
              </p:cNvSpPr>
              <p:nvPr/>
            </p:nvSpPr>
            <p:spPr bwMode="auto">
              <a:xfrm>
                <a:off x="2304" y="264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6" name="Rectangle 34"/>
              <p:cNvSpPr>
                <a:spLocks noChangeArrowheads="1"/>
              </p:cNvSpPr>
              <p:nvPr/>
            </p:nvSpPr>
            <p:spPr bwMode="auto">
              <a:xfrm>
                <a:off x="1728" y="264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</p:grpSp>
        <p:sp>
          <p:nvSpPr>
            <p:cNvPr id="156711" name="Rectangle 39"/>
            <p:cNvSpPr>
              <a:spLocks noChangeArrowheads="1"/>
            </p:cNvSpPr>
            <p:nvPr/>
          </p:nvSpPr>
          <p:spPr bwMode="auto">
            <a:xfrm>
              <a:off x="1440" y="1200"/>
              <a:ext cx="2832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>
                  <a:latin typeface="Arial" pitchFamily="34" charset="0"/>
                </a:rPr>
                <a:t>Utilisateur</a:t>
              </a:r>
            </a:p>
          </p:txBody>
        </p:sp>
      </p:grpSp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4267200" y="4876800"/>
            <a:ext cx="2008188" cy="406400"/>
          </a:xfrm>
          <a:prstGeom prst="rect">
            <a:avLst/>
          </a:prstGeom>
          <a:solidFill>
            <a:srgbClr val="FF99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FF3300"/>
                </a:solidFill>
                <a:latin typeface="Comic Sans MS" pitchFamily="66" charset="0"/>
              </a:rPr>
              <a:t>      Énergie      </a:t>
            </a:r>
          </a:p>
        </p:txBody>
      </p:sp>
      <p:sp>
        <p:nvSpPr>
          <p:cNvPr id="156675" name="Text Box 3"/>
          <p:cNvSpPr txBox="1">
            <a:spLocks noChangeArrowheads="1"/>
          </p:cNvSpPr>
          <p:nvPr/>
        </p:nvSpPr>
        <p:spPr bwMode="auto">
          <a:xfrm>
            <a:off x="6934200" y="1905000"/>
            <a:ext cx="1417638" cy="406400"/>
          </a:xfrm>
          <a:prstGeom prst="rect">
            <a:avLst/>
          </a:prstGeom>
          <a:solidFill>
            <a:srgbClr val="66FF33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008000"/>
                </a:solidFill>
                <a:latin typeface="Comic Sans MS" pitchFamily="66" charset="0"/>
              </a:rPr>
              <a:t>Ergonomie</a:t>
            </a:r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3- Flux d’énergie et d’informations</a:t>
            </a:r>
          </a:p>
        </p:txBody>
      </p:sp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381000" y="5486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Définir le sens d’ « ergonomie » , flux VID, énergie. Justifier l’ordonnancement des flux. </a:t>
            </a:r>
          </a:p>
        </p:txBody>
      </p:sp>
      <p:sp>
        <p:nvSpPr>
          <p:cNvPr id="156678" name="Rectangle 6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56679" name="Object 7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56679" name="CorelDRAW" r:id="rId4" imgW="3850560" imgH="3593160" progId="CorelDRAW.Graphic.10">
              <p:embed/>
            </p:oleObj>
          </a:graphicData>
        </a:graphic>
      </p:graphicFrame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838200" y="1143000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Les flux peuvent être ordonnés par rapport à la chronologie de mise </a:t>
            </a:r>
          </a:p>
          <a:p>
            <a:pPr algn="l"/>
            <a:r>
              <a:rPr lang="fr-FR" b="1">
                <a:latin typeface="Comic Sans MS" pitchFamily="66" charset="0"/>
              </a:rPr>
              <a:t>   en œuvre.</a:t>
            </a:r>
          </a:p>
        </p:txBody>
      </p:sp>
      <p:sp>
        <p:nvSpPr>
          <p:cNvPr id="156707" name="Text Box 35"/>
          <p:cNvSpPr txBox="1">
            <a:spLocks noChangeArrowheads="1"/>
          </p:cNvSpPr>
          <p:nvPr/>
        </p:nvSpPr>
        <p:spPr bwMode="auto">
          <a:xfrm>
            <a:off x="838200" y="1905000"/>
            <a:ext cx="1260475" cy="4064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996633"/>
                </a:solidFill>
                <a:latin typeface="Comic Sans MS" pitchFamily="66" charset="0"/>
              </a:rPr>
              <a:t>Flux VID</a:t>
            </a:r>
          </a:p>
        </p:txBody>
      </p:sp>
      <p:sp>
        <p:nvSpPr>
          <p:cNvPr id="156708" name="AutoShape 36"/>
          <p:cNvSpPr>
            <a:spLocks noChangeArrowheads="1"/>
          </p:cNvSpPr>
          <p:nvPr/>
        </p:nvSpPr>
        <p:spPr bwMode="auto">
          <a:xfrm flipH="1" flipV="1">
            <a:off x="7010400" y="2133600"/>
            <a:ext cx="1066800" cy="2743200"/>
          </a:xfrm>
          <a:prstGeom prst="curvedLeftArrow">
            <a:avLst>
              <a:gd name="adj1" fmla="val 51429"/>
              <a:gd name="adj2" fmla="val 102857"/>
              <a:gd name="adj3" fmla="val 33333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6709" name="AutoShape 37"/>
          <p:cNvSpPr>
            <a:spLocks noChangeArrowheads="1"/>
          </p:cNvSpPr>
          <p:nvPr/>
        </p:nvSpPr>
        <p:spPr bwMode="auto">
          <a:xfrm flipV="1">
            <a:off x="1143000" y="2133600"/>
            <a:ext cx="1066800" cy="2743200"/>
          </a:xfrm>
          <a:prstGeom prst="curvedLeftArrow">
            <a:avLst>
              <a:gd name="adj1" fmla="val 51429"/>
              <a:gd name="adj2" fmla="val 102857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6710" name="AutoShape 38"/>
          <p:cNvSpPr>
            <a:spLocks noChangeArrowheads="1"/>
          </p:cNvSpPr>
          <p:nvPr/>
        </p:nvSpPr>
        <p:spPr bwMode="auto">
          <a:xfrm rot="468496" flipH="1" flipV="1">
            <a:off x="2362200" y="4800600"/>
            <a:ext cx="2362200" cy="457200"/>
          </a:xfrm>
          <a:prstGeom prst="curvedDownArrow">
            <a:avLst>
              <a:gd name="adj1" fmla="val 103333"/>
              <a:gd name="adj2" fmla="val 206667"/>
              <a:gd name="adj3" fmla="val 33333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6713" name="Text Box 41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  <p:sp>
        <p:nvSpPr>
          <p:cNvPr id="156714" name="AutoShape 42"/>
          <p:cNvSpPr>
            <a:spLocks noChangeArrowheads="1"/>
          </p:cNvSpPr>
          <p:nvPr/>
        </p:nvSpPr>
        <p:spPr bwMode="auto">
          <a:xfrm>
            <a:off x="5989638" y="4700588"/>
            <a:ext cx="831850" cy="660400"/>
          </a:xfrm>
          <a:prstGeom prst="hexagon">
            <a:avLst>
              <a:gd name="adj" fmla="val 31490"/>
              <a:gd name="vf" fmla="val 115470"/>
            </a:avLst>
          </a:prstGeom>
          <a:solidFill>
            <a:srgbClr val="FFCCFF"/>
          </a:soli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fr-FR"/>
              <a:t>   </a:t>
            </a:r>
            <a:r>
              <a:rPr lang="fr-FR" sz="2400" b="1">
                <a:solidFill>
                  <a:srgbClr val="FF3300"/>
                </a:solidFill>
              </a:rPr>
              <a:t>1 </a:t>
            </a:r>
            <a:r>
              <a:rPr lang="fr-FR"/>
              <a:t> </a:t>
            </a:r>
          </a:p>
        </p:txBody>
      </p:sp>
      <p:sp>
        <p:nvSpPr>
          <p:cNvPr id="156715" name="AutoShape 43"/>
          <p:cNvSpPr>
            <a:spLocks noChangeArrowheads="1"/>
          </p:cNvSpPr>
          <p:nvPr/>
        </p:nvSpPr>
        <p:spPr bwMode="auto">
          <a:xfrm>
            <a:off x="7624763" y="3302000"/>
            <a:ext cx="727075" cy="660400"/>
          </a:xfrm>
          <a:prstGeom prst="hexagon">
            <a:avLst>
              <a:gd name="adj" fmla="val 27524"/>
              <a:gd name="vf" fmla="val 115470"/>
            </a:avLst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fr-FR" sz="2400" b="1"/>
              <a:t>  2 </a:t>
            </a:r>
          </a:p>
        </p:txBody>
      </p:sp>
      <p:sp>
        <p:nvSpPr>
          <p:cNvPr id="156716" name="AutoShape 44"/>
          <p:cNvSpPr>
            <a:spLocks noChangeArrowheads="1"/>
          </p:cNvSpPr>
          <p:nvPr/>
        </p:nvSpPr>
        <p:spPr bwMode="auto">
          <a:xfrm>
            <a:off x="779463" y="3276600"/>
            <a:ext cx="727075" cy="660400"/>
          </a:xfrm>
          <a:prstGeom prst="hexagon">
            <a:avLst>
              <a:gd name="adj" fmla="val 27524"/>
              <a:gd name="vf" fmla="val 115470"/>
            </a:avLst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fr-FR" sz="2400" b="1"/>
              <a:t>  3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6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56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56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6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6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15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animBg="1" autoUpdateAnimBg="0"/>
      <p:bldP spid="156675" grpId="0" animBg="1" autoUpdateAnimBg="0"/>
      <p:bldP spid="156677" grpId="0" autoUpdateAnimBg="0"/>
      <p:bldP spid="156680" grpId="0" autoUpdateAnimBg="0"/>
      <p:bldP spid="156707" grpId="0" animBg="1" autoUpdateAnimBg="0"/>
      <p:bldP spid="156708" grpId="0" animBg="1"/>
      <p:bldP spid="156709" grpId="0" animBg="1"/>
      <p:bldP spid="156710" grpId="0" animBg="1"/>
      <p:bldP spid="156714" grpId="0" animBg="1" autoUpdateAnimBg="0"/>
      <p:bldP spid="156715" grpId="0" animBg="1" autoUpdateAnimBg="0"/>
      <p:bldP spid="156716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4- BIOS, Firmware</a:t>
            </a: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381000" y="545147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Définir le sens de </a:t>
            </a:r>
            <a:r>
              <a:rPr lang="fr-FR" b="1" i="1"/>
              <a:t>firmware</a:t>
            </a:r>
            <a:r>
              <a:rPr lang="fr-FR" b="1"/>
              <a:t>. Le situer par rapport aux </a:t>
            </a:r>
            <a:r>
              <a:rPr lang="fr-FR" b="1" i="1"/>
              <a:t>software</a:t>
            </a:r>
            <a:r>
              <a:rPr lang="fr-FR" b="1"/>
              <a:t> et </a:t>
            </a:r>
            <a:r>
              <a:rPr lang="fr-FR" b="1" i="1"/>
              <a:t>hardware</a:t>
            </a:r>
            <a:r>
              <a:rPr lang="fr-FR" b="1"/>
              <a:t>. </a:t>
            </a: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52581" name="Object 5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52581" name="CorelDRAW" r:id="rId3" imgW="3850560" imgH="3593160" progId="CorelDRAW.Graphic.10">
              <p:embed/>
            </p:oleObj>
          </a:graphicData>
        </a:graphic>
      </p:graphicFrame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838200" y="1219200"/>
            <a:ext cx="7864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(</a:t>
            </a:r>
            <a:r>
              <a:rPr lang="fr-FR" b="1" i="1">
                <a:solidFill>
                  <a:schemeClr val="accent2"/>
                </a:solidFill>
                <a:latin typeface="Comic Sans MS" pitchFamily="66" charset="0"/>
              </a:rPr>
              <a:t>Basic Input Ouput System</a:t>
            </a:r>
            <a:r>
              <a:rPr lang="fr-FR" b="1">
                <a:latin typeface="Comic Sans MS" pitchFamily="66" charset="0"/>
              </a:rPr>
              <a:t>) est intimement lié aux :</a:t>
            </a:r>
          </a:p>
          <a:p>
            <a:pPr algn="l"/>
            <a:r>
              <a:rPr lang="fr-FR" b="1">
                <a:latin typeface="Comic Sans MS" pitchFamily="66" charset="0"/>
              </a:rPr>
              <a:t> - composants de la carte mère ;</a:t>
            </a:r>
          </a:p>
          <a:p>
            <a:pPr algn="l"/>
            <a:r>
              <a:rPr lang="fr-FR" b="1">
                <a:latin typeface="Comic Sans MS" pitchFamily="66" charset="0"/>
              </a:rPr>
              <a:t> - éléments périphériques (disque dur, carte VGA, clavier, …)</a:t>
            </a:r>
          </a:p>
          <a:p>
            <a:pPr algn="l">
              <a:buFontTx/>
              <a:buChar char="-"/>
            </a:pPr>
            <a:endParaRPr lang="fr-FR" b="1">
              <a:latin typeface="Comic Sans MS" pitchFamily="66" charset="0"/>
            </a:endParaRPr>
          </a:p>
        </p:txBody>
      </p:sp>
      <p:sp>
        <p:nvSpPr>
          <p:cNvPr id="152587" name="Text Box 11"/>
          <p:cNvSpPr txBox="1">
            <a:spLocks noChangeArrowheads="1"/>
          </p:cNvSpPr>
          <p:nvPr/>
        </p:nvSpPr>
        <p:spPr bwMode="auto">
          <a:xfrm>
            <a:off x="838200" y="2209800"/>
            <a:ext cx="7864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est un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élément logiciel</a:t>
            </a:r>
            <a:r>
              <a:rPr lang="fr-FR" b="1">
                <a:latin typeface="Comic Sans MS" pitchFamily="66" charset="0"/>
              </a:rPr>
              <a:t> implanté sur la carte mère.</a:t>
            </a:r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838200" y="2667000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est lancé dès que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fonctionnalités</a:t>
            </a:r>
            <a:r>
              <a:rPr lang="fr-FR" b="1">
                <a:latin typeface="Comic Sans MS" pitchFamily="66" charset="0"/>
              </a:rPr>
              <a:t> de la carte mère </a:t>
            </a:r>
          </a:p>
          <a:p>
            <a:pPr algn="l"/>
            <a:r>
              <a:rPr lang="fr-FR" b="1">
                <a:latin typeface="Comic Sans MS" pitchFamily="66" charset="0"/>
              </a:rPr>
              <a:t>   sont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en partie</a:t>
            </a:r>
            <a:r>
              <a:rPr lang="fr-FR" b="1">
                <a:latin typeface="Comic Sans MS" pitchFamily="66" charset="0"/>
              </a:rPr>
              <a:t>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établies</a:t>
            </a:r>
            <a:r>
              <a:rPr lang="fr-FR" b="1">
                <a:latin typeface="Comic Sans MS" pitchFamily="66" charset="0"/>
              </a:rPr>
              <a:t>.</a:t>
            </a:r>
          </a:p>
        </p:txBody>
      </p:sp>
      <p:sp>
        <p:nvSpPr>
          <p:cNvPr id="152589" name="Text Box 13"/>
          <p:cNvSpPr txBox="1">
            <a:spLocks noChangeArrowheads="1"/>
          </p:cNvSpPr>
          <p:nvPr/>
        </p:nvSpPr>
        <p:spPr bwMode="auto">
          <a:xfrm>
            <a:off x="762000" y="3657600"/>
            <a:ext cx="1338263" cy="406400"/>
          </a:xfrm>
          <a:prstGeom prst="rect">
            <a:avLst/>
          </a:prstGeom>
          <a:solidFill>
            <a:srgbClr val="FFCCFF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FF3300"/>
                </a:solidFill>
              </a:rPr>
              <a:t>Alimentation</a:t>
            </a:r>
          </a:p>
        </p:txBody>
      </p:sp>
      <p:sp>
        <p:nvSpPr>
          <p:cNvPr id="152590" name="AutoShape 14"/>
          <p:cNvSpPr>
            <a:spLocks noChangeArrowheads="1"/>
          </p:cNvSpPr>
          <p:nvPr/>
        </p:nvSpPr>
        <p:spPr bwMode="auto">
          <a:xfrm>
            <a:off x="2209800" y="3657600"/>
            <a:ext cx="304800" cy="3810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2591" name="Text Box 15"/>
          <p:cNvSpPr txBox="1">
            <a:spLocks noChangeArrowheads="1"/>
          </p:cNvSpPr>
          <p:nvPr/>
        </p:nvSpPr>
        <p:spPr bwMode="auto">
          <a:xfrm>
            <a:off x="2590800" y="3505200"/>
            <a:ext cx="1557338" cy="406400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008000"/>
                </a:solidFill>
              </a:rPr>
              <a:t>  Reset (</a:t>
            </a:r>
            <a:r>
              <a:rPr lang="fr-FR" sz="2000" b="1" i="1">
                <a:solidFill>
                  <a:srgbClr val="008000"/>
                </a:solidFill>
              </a:rPr>
              <a:t>hard</a:t>
            </a:r>
            <a:r>
              <a:rPr lang="fr-FR" sz="2000">
                <a:solidFill>
                  <a:srgbClr val="008000"/>
                </a:solidFill>
              </a:rPr>
              <a:t>) </a:t>
            </a:r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2835275" y="3951288"/>
            <a:ext cx="1489075" cy="406400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008000"/>
                </a:solidFill>
              </a:rPr>
              <a:t>  Reset (</a:t>
            </a:r>
            <a:r>
              <a:rPr lang="fr-FR" sz="2000" b="1" i="1">
                <a:solidFill>
                  <a:srgbClr val="008000"/>
                </a:solidFill>
              </a:rPr>
              <a:t>soft</a:t>
            </a:r>
            <a:r>
              <a:rPr lang="fr-FR" sz="2000">
                <a:solidFill>
                  <a:srgbClr val="008000"/>
                </a:solidFill>
              </a:rPr>
              <a:t>) </a:t>
            </a:r>
          </a:p>
        </p:txBody>
      </p:sp>
      <p:sp>
        <p:nvSpPr>
          <p:cNvPr id="152593" name="AutoShape 17"/>
          <p:cNvSpPr>
            <a:spLocks noChangeArrowheads="1"/>
          </p:cNvSpPr>
          <p:nvPr/>
        </p:nvSpPr>
        <p:spPr bwMode="auto">
          <a:xfrm>
            <a:off x="4419600" y="3657600"/>
            <a:ext cx="304800" cy="3698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2594" name="Text Box 18"/>
          <p:cNvSpPr txBox="1">
            <a:spLocks noChangeArrowheads="1"/>
          </p:cNvSpPr>
          <p:nvPr/>
        </p:nvSpPr>
        <p:spPr bwMode="auto">
          <a:xfrm>
            <a:off x="4800600" y="3657600"/>
            <a:ext cx="1431925" cy="406400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008000"/>
                </a:solidFill>
              </a:rPr>
              <a:t>Configuration</a:t>
            </a:r>
          </a:p>
        </p:txBody>
      </p:sp>
      <p:sp>
        <p:nvSpPr>
          <p:cNvPr id="152596" name="AutoShape 20"/>
          <p:cNvSpPr>
            <a:spLocks noChangeArrowheads="1"/>
          </p:cNvSpPr>
          <p:nvPr/>
        </p:nvSpPr>
        <p:spPr bwMode="auto">
          <a:xfrm>
            <a:off x="6324600" y="3657600"/>
            <a:ext cx="304800" cy="3698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2598" name="Line 22"/>
          <p:cNvSpPr>
            <a:spLocks noChangeShapeType="1"/>
          </p:cNvSpPr>
          <p:nvPr/>
        </p:nvSpPr>
        <p:spPr bwMode="auto">
          <a:xfrm>
            <a:off x="7086600" y="40386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2599" name="Line 23"/>
          <p:cNvSpPr>
            <a:spLocks noChangeShapeType="1"/>
          </p:cNvSpPr>
          <p:nvPr/>
        </p:nvSpPr>
        <p:spPr bwMode="auto">
          <a:xfrm flipH="1">
            <a:off x="5562600" y="441960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2600" name="Line 24"/>
          <p:cNvSpPr>
            <a:spLocks noChangeShapeType="1"/>
          </p:cNvSpPr>
          <p:nvPr/>
        </p:nvSpPr>
        <p:spPr bwMode="auto">
          <a:xfrm flipV="1">
            <a:off x="5562600" y="40386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2597" name="Text Box 21"/>
          <p:cNvSpPr txBox="1">
            <a:spLocks noChangeArrowheads="1"/>
          </p:cNvSpPr>
          <p:nvPr/>
        </p:nvSpPr>
        <p:spPr bwMode="auto">
          <a:xfrm>
            <a:off x="6705600" y="3657600"/>
            <a:ext cx="703263" cy="406400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 b="1">
                <a:solidFill>
                  <a:srgbClr val="008000"/>
                </a:solidFill>
              </a:rPr>
              <a:t>BIOS</a:t>
            </a:r>
          </a:p>
        </p:txBody>
      </p:sp>
      <p:sp>
        <p:nvSpPr>
          <p:cNvPr id="152601" name="AutoShape 25"/>
          <p:cNvSpPr>
            <a:spLocks noChangeArrowheads="1"/>
          </p:cNvSpPr>
          <p:nvPr/>
        </p:nvSpPr>
        <p:spPr bwMode="auto">
          <a:xfrm>
            <a:off x="7467600" y="3657600"/>
            <a:ext cx="304800" cy="3698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52605" name="Group 29"/>
          <p:cNvGrpSpPr>
            <a:grpSpLocks/>
          </p:cNvGrpSpPr>
          <p:nvPr/>
        </p:nvGrpSpPr>
        <p:grpSpPr bwMode="auto">
          <a:xfrm>
            <a:off x="7848600" y="3733800"/>
            <a:ext cx="609600" cy="152400"/>
            <a:chOff x="4944" y="2352"/>
            <a:chExt cx="384" cy="96"/>
          </a:xfrm>
        </p:grpSpPr>
        <p:sp>
          <p:nvSpPr>
            <p:cNvPr id="152602" name="Oval 26"/>
            <p:cNvSpPr>
              <a:spLocks noChangeArrowheads="1"/>
            </p:cNvSpPr>
            <p:nvPr/>
          </p:nvSpPr>
          <p:spPr bwMode="auto">
            <a:xfrm>
              <a:off x="4944" y="2352"/>
              <a:ext cx="96" cy="96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2603" name="Oval 27"/>
            <p:cNvSpPr>
              <a:spLocks noChangeArrowheads="1"/>
            </p:cNvSpPr>
            <p:nvPr/>
          </p:nvSpPr>
          <p:spPr bwMode="auto">
            <a:xfrm>
              <a:off x="5088" y="2352"/>
              <a:ext cx="96" cy="96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2604" name="Oval 28"/>
            <p:cNvSpPr>
              <a:spLocks noChangeArrowheads="1"/>
            </p:cNvSpPr>
            <p:nvPr/>
          </p:nvSpPr>
          <p:spPr bwMode="auto">
            <a:xfrm>
              <a:off x="5232" y="2352"/>
              <a:ext cx="96" cy="96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52606" name="Text Box 30"/>
          <p:cNvSpPr txBox="1">
            <a:spLocks noChangeArrowheads="1"/>
          </p:cNvSpPr>
          <p:nvPr/>
        </p:nvSpPr>
        <p:spPr bwMode="auto">
          <a:xfrm>
            <a:off x="822325" y="4613275"/>
            <a:ext cx="795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BIOS, au même titre que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éléments logiciels</a:t>
            </a:r>
            <a:r>
              <a:rPr lang="fr-FR" b="1">
                <a:latin typeface="Comic Sans MS" pitchFamily="66" charset="0"/>
              </a:rPr>
              <a:t> embarqués dans </a:t>
            </a:r>
          </a:p>
          <a:p>
            <a:pPr algn="l"/>
            <a:r>
              <a:rPr lang="fr-FR" b="1">
                <a:latin typeface="Comic Sans MS" pitchFamily="66" charset="0"/>
              </a:rPr>
              <a:t>   les circuits (</a:t>
            </a:r>
            <a:r>
              <a:rPr lang="fr-FR" b="1" i="1">
                <a:solidFill>
                  <a:schemeClr val="accent2"/>
                </a:solidFill>
                <a:latin typeface="Comic Sans MS" pitchFamily="66" charset="0"/>
              </a:rPr>
              <a:t>chipsets</a:t>
            </a:r>
            <a:r>
              <a:rPr lang="fr-FR" b="1">
                <a:latin typeface="Comic Sans MS" pitchFamily="66" charset="0"/>
              </a:rPr>
              <a:t>), peut être considéré comme un </a:t>
            </a:r>
            <a:r>
              <a:rPr lang="fr-FR" b="1" i="1">
                <a:solidFill>
                  <a:srgbClr val="FF0000"/>
                </a:solidFill>
                <a:latin typeface="Comic Sans MS" pitchFamily="66" charset="0"/>
              </a:rPr>
              <a:t>firmware</a:t>
            </a:r>
            <a:r>
              <a:rPr lang="fr-FR" b="1">
                <a:latin typeface="Comic Sans MS" pitchFamily="66" charset="0"/>
              </a:rPr>
              <a:t>.</a:t>
            </a:r>
          </a:p>
        </p:txBody>
      </p:sp>
      <p:sp>
        <p:nvSpPr>
          <p:cNvPr id="152607" name="Text Box 31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2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2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2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2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52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52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52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52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52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2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52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9" grpId="0" autoUpdateAnimBg="0"/>
      <p:bldP spid="152583" grpId="0" autoUpdateAnimBg="0"/>
      <p:bldP spid="152587" grpId="0" autoUpdateAnimBg="0"/>
      <p:bldP spid="152588" grpId="0" autoUpdateAnimBg="0"/>
      <p:bldP spid="152589" grpId="0" animBg="1" autoUpdateAnimBg="0"/>
      <p:bldP spid="152590" grpId="0" animBg="1"/>
      <p:bldP spid="152591" grpId="0" animBg="1" autoUpdateAnimBg="0"/>
      <p:bldP spid="152592" grpId="0" animBg="1" autoUpdateAnimBg="0"/>
      <p:bldP spid="152593" grpId="0" animBg="1"/>
      <p:bldP spid="152594" grpId="0" animBg="1" autoUpdateAnimBg="0"/>
      <p:bldP spid="152596" grpId="0" animBg="1"/>
      <p:bldP spid="152598" grpId="0" animBg="1"/>
      <p:bldP spid="152599" grpId="0" animBg="1"/>
      <p:bldP spid="152600" grpId="0" animBg="1"/>
      <p:bldP spid="152597" grpId="0" animBg="1" autoUpdateAnimBg="0"/>
      <p:bldP spid="152601" grpId="0" animBg="1"/>
      <p:bldP spid="15260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4- BIOS, Firmware</a:t>
            </a:r>
          </a:p>
        </p:txBody>
      </p:sp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381000" y="545147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Déterminer les opérations effectuées par le POST, évaluer les réglages BIOS.</a:t>
            </a: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57701" name="Object 5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57701" name="CorelDRAW" r:id="rId3" imgW="3850560" imgH="3593160" progId="CorelDRAW.Graphic.10">
              <p:embed/>
            </p:oleObj>
          </a:graphicData>
        </a:graphic>
      </p:graphicFrame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838200" y="1292225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exécute une procédure de tests, le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POST</a:t>
            </a:r>
            <a:r>
              <a:rPr lang="fr-FR" b="1">
                <a:latin typeface="Comic Sans MS" pitchFamily="66" charset="0"/>
              </a:rPr>
              <a:t> (</a:t>
            </a:r>
            <a:r>
              <a:rPr lang="en-GB" b="1" i="1">
                <a:latin typeface="Comic Sans MS" pitchFamily="66" charset="0"/>
              </a:rPr>
              <a:t>Power-On </a:t>
            </a:r>
          </a:p>
          <a:p>
            <a:pPr algn="l"/>
            <a:r>
              <a:rPr lang="en-GB" b="1" i="1">
                <a:latin typeface="Comic Sans MS" pitchFamily="66" charset="0"/>
              </a:rPr>
              <a:t>   Self-Test</a:t>
            </a:r>
            <a:r>
              <a:rPr lang="en-GB" b="1">
                <a:latin typeface="Comic Sans MS" pitchFamily="66" charset="0"/>
              </a:rPr>
              <a:t>) et affiche un résultat.</a:t>
            </a:r>
            <a:endParaRPr lang="fr-FR" b="1">
              <a:latin typeface="Comic Sans MS" pitchFamily="66" charset="0"/>
            </a:endParaRPr>
          </a:p>
        </p:txBody>
      </p:sp>
      <p:sp>
        <p:nvSpPr>
          <p:cNvPr id="157706" name="Text Box 10"/>
          <p:cNvSpPr txBox="1">
            <a:spLocks noChangeArrowheads="1"/>
          </p:cNvSpPr>
          <p:nvPr/>
        </p:nvSpPr>
        <p:spPr bwMode="auto">
          <a:xfrm>
            <a:off x="838200" y="1933575"/>
            <a:ext cx="7864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prend en charge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réglages processeur et système</a:t>
            </a:r>
          </a:p>
        </p:txBody>
      </p:sp>
      <p:graphicFrame>
        <p:nvGraphicFramePr>
          <p:cNvPr id="157708" name="Object 12"/>
          <p:cNvGraphicFramePr>
            <a:graphicFrameLocks noChangeAspect="1"/>
          </p:cNvGraphicFramePr>
          <p:nvPr/>
        </p:nvGraphicFramePr>
        <p:xfrm>
          <a:off x="609600" y="2741613"/>
          <a:ext cx="7772400" cy="2019300"/>
        </p:xfrm>
        <a:graphic>
          <a:graphicData uri="http://schemas.openxmlformats.org/presentationml/2006/ole">
            <p:oleObj spid="_x0000_s157708" name="CorelDRAW" r:id="rId4" imgW="16297920" imgH="4328640" progId="CorelDRAW.Graphic.10">
              <p:embed/>
            </p:oleObj>
          </a:graphicData>
        </a:graphic>
      </p:graphicFrame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838200" y="2300288"/>
            <a:ext cx="7864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prend en charge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périphériques</a:t>
            </a:r>
            <a:r>
              <a:rPr lang="fr-FR" b="1">
                <a:latin typeface="Comic Sans MS" pitchFamily="66" charset="0"/>
              </a:rPr>
              <a:t> (bas niveau)</a:t>
            </a: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838200" y="4819650"/>
            <a:ext cx="7864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charge et lance un programme de démarrage (</a:t>
            </a:r>
            <a:r>
              <a:rPr lang="fr-FR" b="1" i="1">
                <a:solidFill>
                  <a:srgbClr val="FF3300"/>
                </a:solidFill>
                <a:latin typeface="Comic Sans MS" pitchFamily="66" charset="0"/>
              </a:rPr>
              <a:t>boot</a:t>
            </a:r>
            <a:r>
              <a:rPr lang="fr-FR" b="1">
                <a:latin typeface="Comic Sans MS" pitchFamily="66" charset="0"/>
              </a:rPr>
              <a:t>)</a:t>
            </a:r>
          </a:p>
        </p:txBody>
      </p:sp>
      <p:sp>
        <p:nvSpPr>
          <p:cNvPr id="157711" name="Text Box 15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7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7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7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 autoUpdateAnimBg="0"/>
      <p:bldP spid="157702" grpId="0" autoUpdateAnimBg="0"/>
      <p:bldP spid="157706" grpId="0" autoUpdateAnimBg="0"/>
      <p:bldP spid="157709" grpId="0" autoUpdateAnimBg="0"/>
      <p:bldP spid="15771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05" name="Text Box 37"/>
          <p:cNvSpPr txBox="1">
            <a:spLocks noChangeArrowheads="1"/>
          </p:cNvSpPr>
          <p:nvPr/>
        </p:nvSpPr>
        <p:spPr bwMode="auto">
          <a:xfrm>
            <a:off x="706438" y="4967288"/>
            <a:ext cx="3046412" cy="366712"/>
          </a:xfrm>
          <a:prstGeom prst="rect">
            <a:avLst/>
          </a:prstGeom>
          <a:solidFill>
            <a:srgbClr val="FFFFCC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i="1">
                <a:solidFill>
                  <a:schemeClr val="accent2"/>
                </a:solidFill>
              </a:rPr>
              <a:t>SAL : System Abstraction Layer    </a:t>
            </a:r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4- BIOS, Firmware</a:t>
            </a:r>
          </a:p>
        </p:txBody>
      </p:sp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381000" y="545147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Quels compte-rendus sont fournis par le BIOS (en fonction du fabricant) ?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60773" name="Object 5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60773" name="CorelDRAW" r:id="rId3" imgW="3850560" imgH="3593160" progId="CorelDRAW.Graphic.10">
              <p:embed/>
            </p:oleObj>
          </a:graphicData>
        </a:graphic>
      </p:graphicFrame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838200" y="1292225"/>
            <a:ext cx="7864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peut être décomposé en couches</a:t>
            </a:r>
          </a:p>
        </p:txBody>
      </p:sp>
      <p:sp>
        <p:nvSpPr>
          <p:cNvPr id="160779" name="Text Box 11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  <p:sp>
        <p:nvSpPr>
          <p:cNvPr id="160780" name="Text Box 12"/>
          <p:cNvSpPr txBox="1">
            <a:spLocks noChangeArrowheads="1"/>
          </p:cNvSpPr>
          <p:nvPr/>
        </p:nvSpPr>
        <p:spPr bwMode="auto">
          <a:xfrm>
            <a:off x="706438" y="4248150"/>
            <a:ext cx="1320800" cy="376238"/>
          </a:xfrm>
          <a:prstGeom prst="rect">
            <a:avLst/>
          </a:prstGeom>
          <a:solidFill>
            <a:srgbClr val="FFCCFF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/>
              <a:t>Alimentations</a:t>
            </a:r>
          </a:p>
        </p:txBody>
      </p:sp>
      <p:sp>
        <p:nvSpPr>
          <p:cNvPr id="160781" name="Line 13"/>
          <p:cNvSpPr>
            <a:spLocks noChangeShapeType="1"/>
          </p:cNvSpPr>
          <p:nvPr/>
        </p:nvSpPr>
        <p:spPr bwMode="auto">
          <a:xfrm flipH="1">
            <a:off x="2027238" y="4435475"/>
            <a:ext cx="676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160782" name="Text Box 14"/>
          <p:cNvSpPr txBox="1">
            <a:spLocks noChangeArrowheads="1"/>
          </p:cNvSpPr>
          <p:nvPr/>
        </p:nvSpPr>
        <p:spPr bwMode="auto">
          <a:xfrm>
            <a:off x="2703513" y="4248150"/>
            <a:ext cx="4816475" cy="376238"/>
          </a:xfrm>
          <a:prstGeom prst="rect">
            <a:avLst/>
          </a:prstGeom>
          <a:gradFill rotWithShape="0">
            <a:gsLst>
              <a:gs pos="0">
                <a:srgbClr val="FFCCFF"/>
              </a:gs>
              <a:gs pos="100000">
                <a:srgbClr val="CCFFCC"/>
              </a:gs>
            </a:gsLst>
            <a:lin ang="18900000" scaled="1"/>
          </a:gra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Carte mère (système étendu)</a:t>
            </a:r>
          </a:p>
        </p:txBody>
      </p:sp>
      <p:sp>
        <p:nvSpPr>
          <p:cNvPr id="160784" name="AutoShape 16"/>
          <p:cNvSpPr>
            <a:spLocks noChangeArrowheads="1"/>
          </p:cNvSpPr>
          <p:nvPr/>
        </p:nvSpPr>
        <p:spPr bwMode="auto">
          <a:xfrm>
            <a:off x="2932113" y="3527425"/>
            <a:ext cx="457200" cy="34448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85" name="AutoShape 17"/>
          <p:cNvSpPr>
            <a:spLocks noChangeArrowheads="1"/>
          </p:cNvSpPr>
          <p:nvPr/>
        </p:nvSpPr>
        <p:spPr bwMode="auto">
          <a:xfrm flipV="1">
            <a:off x="3541713" y="3527425"/>
            <a:ext cx="457200" cy="34448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86" name="Text Box 18"/>
          <p:cNvSpPr txBox="1">
            <a:spLocks noChangeArrowheads="1"/>
          </p:cNvSpPr>
          <p:nvPr/>
        </p:nvSpPr>
        <p:spPr bwMode="auto">
          <a:xfrm>
            <a:off x="2027238" y="3141663"/>
            <a:ext cx="3190875" cy="385762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Instruction, procédure, Contexte µP</a:t>
            </a:r>
          </a:p>
        </p:txBody>
      </p:sp>
      <p:sp>
        <p:nvSpPr>
          <p:cNvPr id="160787" name="AutoShape 19"/>
          <p:cNvSpPr>
            <a:spLocks noChangeArrowheads="1"/>
          </p:cNvSpPr>
          <p:nvPr/>
        </p:nvSpPr>
        <p:spPr bwMode="auto">
          <a:xfrm>
            <a:off x="3313113" y="2797175"/>
            <a:ext cx="457200" cy="34448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88" name="AutoShape 20"/>
          <p:cNvSpPr>
            <a:spLocks noChangeArrowheads="1"/>
          </p:cNvSpPr>
          <p:nvPr/>
        </p:nvSpPr>
        <p:spPr bwMode="auto">
          <a:xfrm flipV="1">
            <a:off x="4054475" y="2797175"/>
            <a:ext cx="457200" cy="34448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89" name="Text Box 21"/>
          <p:cNvSpPr txBox="1">
            <a:spLocks noChangeArrowheads="1"/>
          </p:cNvSpPr>
          <p:nvPr/>
        </p:nvSpPr>
        <p:spPr bwMode="auto">
          <a:xfrm>
            <a:off x="2703513" y="2411413"/>
            <a:ext cx="3200400" cy="385762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Configuration système</a:t>
            </a:r>
          </a:p>
        </p:txBody>
      </p:sp>
      <p:sp>
        <p:nvSpPr>
          <p:cNvPr id="160790" name="Line 22"/>
          <p:cNvSpPr>
            <a:spLocks noChangeShapeType="1"/>
          </p:cNvSpPr>
          <p:nvPr/>
        </p:nvSpPr>
        <p:spPr bwMode="auto">
          <a:xfrm flipV="1">
            <a:off x="2462213" y="2968625"/>
            <a:ext cx="927100" cy="11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91" name="Text Box 23"/>
          <p:cNvSpPr txBox="1">
            <a:spLocks noChangeArrowheads="1"/>
          </p:cNvSpPr>
          <p:nvPr/>
        </p:nvSpPr>
        <p:spPr bwMode="auto">
          <a:xfrm>
            <a:off x="1117600" y="2774950"/>
            <a:ext cx="1344613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Point d’entrée</a:t>
            </a:r>
          </a:p>
        </p:txBody>
      </p:sp>
      <p:sp>
        <p:nvSpPr>
          <p:cNvPr id="160792" name="Line 24"/>
          <p:cNvSpPr>
            <a:spLocks noChangeShapeType="1"/>
          </p:cNvSpPr>
          <p:nvPr/>
        </p:nvSpPr>
        <p:spPr bwMode="auto">
          <a:xfrm flipV="1">
            <a:off x="4913313" y="3527425"/>
            <a:ext cx="0" cy="720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0793" name="Line 25"/>
          <p:cNvSpPr>
            <a:spLocks noChangeShapeType="1"/>
          </p:cNvSpPr>
          <p:nvPr/>
        </p:nvSpPr>
        <p:spPr bwMode="auto">
          <a:xfrm>
            <a:off x="5599113" y="2797175"/>
            <a:ext cx="0" cy="1450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0794" name="Line 26"/>
          <p:cNvSpPr>
            <a:spLocks noChangeShapeType="1"/>
          </p:cNvSpPr>
          <p:nvPr/>
        </p:nvSpPr>
        <p:spPr bwMode="auto">
          <a:xfrm>
            <a:off x="5599113" y="3527425"/>
            <a:ext cx="16811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95" name="Text Box 27"/>
          <p:cNvSpPr txBox="1">
            <a:spLocks noChangeArrowheads="1"/>
          </p:cNvSpPr>
          <p:nvPr/>
        </p:nvSpPr>
        <p:spPr bwMode="auto">
          <a:xfrm>
            <a:off x="6827838" y="3160713"/>
            <a:ext cx="1384300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Compte-rendu</a:t>
            </a:r>
          </a:p>
        </p:txBody>
      </p:sp>
      <p:sp>
        <p:nvSpPr>
          <p:cNvPr id="160797" name="Text Box 29"/>
          <p:cNvSpPr txBox="1">
            <a:spLocks noChangeArrowheads="1"/>
          </p:cNvSpPr>
          <p:nvPr/>
        </p:nvSpPr>
        <p:spPr bwMode="auto">
          <a:xfrm>
            <a:off x="609600" y="3122613"/>
            <a:ext cx="1239838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Couche PAL</a:t>
            </a:r>
          </a:p>
        </p:txBody>
      </p:sp>
      <p:sp>
        <p:nvSpPr>
          <p:cNvPr id="160798" name="Text Box 30"/>
          <p:cNvSpPr txBox="1">
            <a:spLocks noChangeArrowheads="1"/>
          </p:cNvSpPr>
          <p:nvPr/>
        </p:nvSpPr>
        <p:spPr bwMode="auto">
          <a:xfrm>
            <a:off x="609600" y="2411413"/>
            <a:ext cx="1239838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Couche SAL</a:t>
            </a:r>
          </a:p>
        </p:txBody>
      </p:sp>
      <p:sp>
        <p:nvSpPr>
          <p:cNvPr id="160799" name="Text Box 31"/>
          <p:cNvSpPr txBox="1">
            <a:spLocks noChangeArrowheads="1"/>
          </p:cNvSpPr>
          <p:nvPr/>
        </p:nvSpPr>
        <p:spPr bwMode="auto">
          <a:xfrm>
            <a:off x="3929063" y="2025650"/>
            <a:ext cx="1968500" cy="385763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Interface d’amorçage</a:t>
            </a:r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 flipH="1">
            <a:off x="5897563" y="2219325"/>
            <a:ext cx="13668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0801" name="Text Box 33"/>
          <p:cNvSpPr txBox="1">
            <a:spLocks noChangeArrowheads="1"/>
          </p:cNvSpPr>
          <p:nvPr/>
        </p:nvSpPr>
        <p:spPr bwMode="auto">
          <a:xfrm>
            <a:off x="7264400" y="2025650"/>
            <a:ext cx="987425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Choix OS</a:t>
            </a:r>
          </a:p>
        </p:txBody>
      </p:sp>
      <p:sp>
        <p:nvSpPr>
          <p:cNvPr id="160802" name="Text Box 34"/>
          <p:cNvSpPr txBox="1">
            <a:spLocks noChangeArrowheads="1"/>
          </p:cNvSpPr>
          <p:nvPr/>
        </p:nvSpPr>
        <p:spPr bwMode="auto">
          <a:xfrm>
            <a:off x="1509713" y="1658938"/>
            <a:ext cx="4978400" cy="385762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CCFFCC"/>
              </a:gs>
            </a:gsLst>
            <a:lin ang="2700000" scaled="1"/>
          </a:gra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Système d’exploitation (OS)</a:t>
            </a:r>
          </a:p>
        </p:txBody>
      </p:sp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2703513" y="3871913"/>
            <a:ext cx="1579562" cy="376237"/>
          </a:xfrm>
          <a:prstGeom prst="rect">
            <a:avLst/>
          </a:prstGeom>
          <a:gradFill rotWithShape="0">
            <a:gsLst>
              <a:gs pos="0">
                <a:srgbClr val="CCFFCC"/>
              </a:gs>
              <a:gs pos="50000">
                <a:srgbClr val="FFCCFF"/>
              </a:gs>
              <a:gs pos="100000">
                <a:srgbClr val="CCFFCC"/>
              </a:gs>
            </a:gsLst>
            <a:lin ang="2700000" scaled="1"/>
          </a:gra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/>
              <a:t>Microprocesseur</a:t>
            </a:r>
          </a:p>
        </p:txBody>
      </p:sp>
      <p:sp>
        <p:nvSpPr>
          <p:cNvPr id="160803" name="Text Box 35"/>
          <p:cNvSpPr txBox="1">
            <a:spLocks noChangeArrowheads="1"/>
          </p:cNvSpPr>
          <p:nvPr/>
        </p:nvSpPr>
        <p:spPr bwMode="auto">
          <a:xfrm>
            <a:off x="609600" y="2044700"/>
            <a:ext cx="1176338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Couche EFI</a:t>
            </a:r>
          </a:p>
        </p:txBody>
      </p:sp>
      <p:sp>
        <p:nvSpPr>
          <p:cNvPr id="160804" name="Text Box 36"/>
          <p:cNvSpPr txBox="1">
            <a:spLocks noChangeArrowheads="1"/>
          </p:cNvSpPr>
          <p:nvPr/>
        </p:nvSpPr>
        <p:spPr bwMode="auto">
          <a:xfrm>
            <a:off x="706438" y="4695825"/>
            <a:ext cx="3055937" cy="366713"/>
          </a:xfrm>
          <a:prstGeom prst="rect">
            <a:avLst/>
          </a:prstGeom>
          <a:solidFill>
            <a:srgbClr val="FFFFCC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i="1">
                <a:solidFill>
                  <a:schemeClr val="accent2"/>
                </a:solidFill>
              </a:rPr>
              <a:t>PAL : Processor Abstraction Layer</a:t>
            </a:r>
          </a:p>
        </p:txBody>
      </p:sp>
      <p:sp>
        <p:nvSpPr>
          <p:cNvPr id="160806" name="Text Box 38"/>
          <p:cNvSpPr txBox="1">
            <a:spLocks noChangeArrowheads="1"/>
          </p:cNvSpPr>
          <p:nvPr/>
        </p:nvSpPr>
        <p:spPr bwMode="auto">
          <a:xfrm>
            <a:off x="4511675" y="4783138"/>
            <a:ext cx="3116263" cy="366712"/>
          </a:xfrm>
          <a:prstGeom prst="rect">
            <a:avLst/>
          </a:prstGeom>
          <a:solidFill>
            <a:srgbClr val="FFFFCC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i="1">
                <a:solidFill>
                  <a:schemeClr val="accent2"/>
                </a:solidFill>
              </a:rPr>
              <a:t>EFI : Extensible Firmware Interface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0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0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0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0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0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0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0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6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0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60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60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60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6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6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60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6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60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6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60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60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160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160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16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805" grpId="0" animBg="1" autoUpdateAnimBg="0"/>
      <p:bldP spid="160771" grpId="0" autoUpdateAnimBg="0"/>
      <p:bldP spid="160774" grpId="0" autoUpdateAnimBg="0"/>
      <p:bldP spid="160780" grpId="0" animBg="1" autoUpdateAnimBg="0"/>
      <p:bldP spid="160781" grpId="0" animBg="1"/>
      <p:bldP spid="160782" grpId="0" animBg="1" autoUpdateAnimBg="0"/>
      <p:bldP spid="160784" grpId="0" animBg="1"/>
      <p:bldP spid="160785" grpId="0" animBg="1"/>
      <p:bldP spid="160786" grpId="0" animBg="1" autoUpdateAnimBg="0"/>
      <p:bldP spid="160787" grpId="0" animBg="1"/>
      <p:bldP spid="160788" grpId="0" animBg="1"/>
      <p:bldP spid="160789" grpId="0" animBg="1" autoUpdateAnimBg="0"/>
      <p:bldP spid="160790" grpId="0" animBg="1"/>
      <p:bldP spid="160791" grpId="0" autoUpdateAnimBg="0"/>
      <p:bldP spid="160792" grpId="0" animBg="1"/>
      <p:bldP spid="160793" grpId="0" animBg="1"/>
      <p:bldP spid="160794" grpId="0" animBg="1"/>
      <p:bldP spid="160795" grpId="0" autoUpdateAnimBg="0"/>
      <p:bldP spid="160797" grpId="0" autoUpdateAnimBg="0"/>
      <p:bldP spid="160798" grpId="0" autoUpdateAnimBg="0"/>
      <p:bldP spid="160799" grpId="0" animBg="1" autoUpdateAnimBg="0"/>
      <p:bldP spid="160800" grpId="0" animBg="1"/>
      <p:bldP spid="160801" grpId="0" autoUpdateAnimBg="0"/>
      <p:bldP spid="160802" grpId="0" animBg="1" autoUpdateAnimBg="0"/>
      <p:bldP spid="160783" grpId="0" animBg="1" autoUpdateAnimBg="0"/>
      <p:bldP spid="160803" grpId="0" autoUpdateAnimBg="0"/>
      <p:bldP spid="160804" grpId="0" animBg="1" autoUpdateAnimBg="0"/>
      <p:bldP spid="160806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58" name="Group 38"/>
          <p:cNvGrpSpPr>
            <a:grpSpLocks/>
          </p:cNvGrpSpPr>
          <p:nvPr/>
        </p:nvGrpSpPr>
        <p:grpSpPr bwMode="auto">
          <a:xfrm>
            <a:off x="693738" y="3681413"/>
            <a:ext cx="4700587" cy="966787"/>
            <a:chOff x="384" y="1887"/>
            <a:chExt cx="3013" cy="609"/>
          </a:xfrm>
        </p:grpSpPr>
        <p:sp>
          <p:nvSpPr>
            <p:cNvPr id="158753" name="Rectangle 33"/>
            <p:cNvSpPr>
              <a:spLocks noChangeArrowheads="1"/>
            </p:cNvSpPr>
            <p:nvPr/>
          </p:nvSpPr>
          <p:spPr bwMode="auto">
            <a:xfrm>
              <a:off x="2306" y="2127"/>
              <a:ext cx="1091" cy="369"/>
            </a:xfrm>
            <a:prstGeom prst="rect">
              <a:avLst/>
            </a:prstGeom>
            <a:solidFill>
              <a:srgbClr val="CCECFF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ECFF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600"/>
            </a:p>
          </p:txBody>
        </p:sp>
        <p:sp>
          <p:nvSpPr>
            <p:cNvPr id="158752" name="Rectangle 32"/>
            <p:cNvSpPr>
              <a:spLocks noChangeArrowheads="1"/>
            </p:cNvSpPr>
            <p:nvPr/>
          </p:nvSpPr>
          <p:spPr bwMode="auto">
            <a:xfrm>
              <a:off x="384" y="1887"/>
              <a:ext cx="3013" cy="240"/>
            </a:xfrm>
            <a:prstGeom prst="rect">
              <a:avLst/>
            </a:prstGeom>
            <a:solidFill>
              <a:srgbClr val="CCECFF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ECFF"/>
              </a:extrusionClr>
            </a:sp3d>
          </p:spPr>
          <p:txBody>
            <a:bodyPr wrap="none" anchor="ctr">
              <a:flatTx/>
            </a:bodyPr>
            <a:lstStyle/>
            <a:p>
              <a:r>
                <a:rPr lang="fr-FR" sz="2000">
                  <a:latin typeface="Arial" pitchFamily="34" charset="0"/>
                </a:rPr>
                <a:t>Noyau (</a:t>
              </a:r>
              <a:r>
                <a:rPr lang="fr-FR" sz="2000" i="1">
                  <a:latin typeface="Arial" pitchFamily="34" charset="0"/>
                </a:rPr>
                <a:t>Kernel</a:t>
              </a:r>
              <a:r>
                <a:rPr lang="fr-FR" sz="2000">
                  <a:latin typeface="Arial" pitchFamily="34" charset="0"/>
                </a:rPr>
                <a:t>)       </a:t>
              </a:r>
              <a:r>
                <a:rPr lang="fr-FR" sz="2000" i="1">
                  <a:latin typeface="Arial" pitchFamily="34" charset="0"/>
                </a:rPr>
                <a:t>P</a:t>
              </a:r>
              <a:r>
                <a:rPr lang="fr-FR" i="1"/>
                <a:t>rocess</a:t>
              </a:r>
              <a:r>
                <a:rPr lang="fr-FR"/>
                <a:t> / ressources</a:t>
              </a:r>
            </a:p>
          </p:txBody>
        </p:sp>
      </p:grp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5- OS (Système d’exploitation)</a:t>
            </a: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381000" y="545147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Préciser le rôle des différentes couches du système d’exploitation.</a:t>
            </a:r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58725" name="Object 5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58725" name="CorelDRAW" r:id="rId3" imgW="3850560" imgH="3593160" progId="CorelDRAW.Graphic.10">
              <p:embed/>
            </p:oleObj>
          </a:graphicData>
        </a:graphic>
      </p:graphicFrame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838200" y="1338263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A" b="1">
                <a:latin typeface="Comic Sans MS" pitchFamily="66" charset="0"/>
              </a:rPr>
              <a:t>Le « </a:t>
            </a:r>
            <a:r>
              <a:rPr lang="fr-CA" b="1" i="1">
                <a:solidFill>
                  <a:schemeClr val="accent2"/>
                </a:solidFill>
                <a:latin typeface="Comic Sans MS" pitchFamily="66" charset="0"/>
              </a:rPr>
              <a:t>boot record </a:t>
            </a:r>
            <a:r>
              <a:rPr lang="fr-CA" b="1">
                <a:latin typeface="Comic Sans MS" pitchFamily="66" charset="0"/>
              </a:rPr>
              <a:t>» est rangé sur la première piste du disque </a:t>
            </a:r>
          </a:p>
          <a:p>
            <a:pPr algn="l" eaLnBrk="0" hangingPunct="0"/>
            <a:r>
              <a:rPr lang="fr-CA" b="1">
                <a:latin typeface="Comic Sans MS" pitchFamily="66" charset="0"/>
              </a:rPr>
              <a:t>    (disque dur –</a:t>
            </a:r>
            <a:r>
              <a:rPr lang="fr-CA" b="1" i="1">
                <a:solidFill>
                  <a:schemeClr val="accent2"/>
                </a:solidFill>
                <a:latin typeface="Comic Sans MS" pitchFamily="66" charset="0"/>
              </a:rPr>
              <a:t>HD</a:t>
            </a:r>
            <a:r>
              <a:rPr lang="fr-CA" b="1">
                <a:latin typeface="Comic Sans MS" pitchFamily="66" charset="0"/>
              </a:rPr>
              <a:t>- ou disquette –</a:t>
            </a:r>
            <a:r>
              <a:rPr lang="fr-CA" b="1" i="1">
                <a:solidFill>
                  <a:schemeClr val="accent2"/>
                </a:solidFill>
                <a:latin typeface="Comic Sans MS" pitchFamily="66" charset="0"/>
              </a:rPr>
              <a:t>floppy</a:t>
            </a:r>
            <a:r>
              <a:rPr lang="fr-CA" b="1">
                <a:latin typeface="Comic Sans MS" pitchFamily="66" charset="0"/>
              </a:rPr>
              <a:t>-)</a:t>
            </a:r>
            <a:r>
              <a:rPr lang="en-GB" b="1">
                <a:latin typeface="Comic Sans MS" pitchFamily="66" charset="0"/>
              </a:rPr>
              <a:t>.</a:t>
            </a:r>
            <a:endParaRPr lang="fr-FR" b="1">
              <a:latin typeface="Comic Sans MS" pitchFamily="66" charset="0"/>
            </a:endParaRPr>
          </a:p>
        </p:txBody>
      </p:sp>
      <p:sp>
        <p:nvSpPr>
          <p:cNvPr id="158732" name="Text Box 12"/>
          <p:cNvSpPr txBox="1">
            <a:spLocks noChangeArrowheads="1"/>
          </p:cNvSpPr>
          <p:nvPr/>
        </p:nvSpPr>
        <p:spPr bwMode="auto">
          <a:xfrm>
            <a:off x="838200" y="2039938"/>
            <a:ext cx="7864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A" b="1">
                <a:latin typeface="Comic Sans MS" pitchFamily="66" charset="0"/>
              </a:rPr>
              <a:t>Le système d’exploitation est (en partie) chargé et lancé</a:t>
            </a:r>
            <a:endParaRPr lang="fr-FR" b="1">
              <a:latin typeface="Comic Sans MS" pitchFamily="66" charset="0"/>
            </a:endParaRPr>
          </a:p>
        </p:txBody>
      </p:sp>
      <p:grpSp>
        <p:nvGrpSpPr>
          <p:cNvPr id="158738" name="Group 18"/>
          <p:cNvGrpSpPr>
            <a:grpSpLocks/>
          </p:cNvGrpSpPr>
          <p:nvPr/>
        </p:nvGrpSpPr>
        <p:grpSpPr bwMode="auto">
          <a:xfrm>
            <a:off x="693738" y="4244975"/>
            <a:ext cx="2857500" cy="503238"/>
            <a:chOff x="1200" y="2400"/>
            <a:chExt cx="3504" cy="480"/>
          </a:xfrm>
        </p:grpSpPr>
        <p:sp>
          <p:nvSpPr>
            <p:cNvPr id="158739" name="Rectangle 19"/>
            <p:cNvSpPr>
              <a:spLocks noChangeArrowheads="1"/>
            </p:cNvSpPr>
            <p:nvPr/>
          </p:nvSpPr>
          <p:spPr bwMode="auto">
            <a:xfrm>
              <a:off x="4032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58740" name="Rectangle 20"/>
            <p:cNvSpPr>
              <a:spLocks noChangeArrowheads="1"/>
            </p:cNvSpPr>
            <p:nvPr/>
          </p:nvSpPr>
          <p:spPr bwMode="auto">
            <a:xfrm>
              <a:off x="2928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58741" name="Rectangle 21"/>
            <p:cNvSpPr>
              <a:spLocks noChangeArrowheads="1"/>
            </p:cNvSpPr>
            <p:nvPr/>
          </p:nvSpPr>
          <p:spPr bwMode="auto">
            <a:xfrm>
              <a:off x="2640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58742" name="Rectangle 22"/>
            <p:cNvSpPr>
              <a:spLocks noChangeArrowheads="1"/>
            </p:cNvSpPr>
            <p:nvPr/>
          </p:nvSpPr>
          <p:spPr bwMode="auto">
            <a:xfrm>
              <a:off x="1200" y="2400"/>
              <a:ext cx="3504" cy="336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r>
                <a:rPr lang="fr-FR" b="1">
                  <a:solidFill>
                    <a:schemeClr val="accent2"/>
                  </a:solidFill>
                  <a:latin typeface="Comic Sans MS" pitchFamily="66" charset="0"/>
                </a:rPr>
                <a:t>BIOS</a:t>
              </a:r>
            </a:p>
          </p:txBody>
        </p:sp>
      </p:grpSp>
      <p:grpSp>
        <p:nvGrpSpPr>
          <p:cNvPr id="158772" name="Group 52"/>
          <p:cNvGrpSpPr>
            <a:grpSpLocks/>
          </p:cNvGrpSpPr>
          <p:nvPr/>
        </p:nvGrpSpPr>
        <p:grpSpPr bwMode="auto">
          <a:xfrm>
            <a:off x="693738" y="4572000"/>
            <a:ext cx="4648200" cy="685800"/>
            <a:chOff x="437" y="2880"/>
            <a:chExt cx="2928" cy="432"/>
          </a:xfrm>
        </p:grpSpPr>
        <p:sp>
          <p:nvSpPr>
            <p:cNvPr id="158734" name="Rectangle 14"/>
            <p:cNvSpPr>
              <a:spLocks noChangeArrowheads="1"/>
            </p:cNvSpPr>
            <p:nvPr/>
          </p:nvSpPr>
          <p:spPr bwMode="auto">
            <a:xfrm>
              <a:off x="437" y="2928"/>
              <a:ext cx="2928" cy="38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58735" name="Rectangle 15"/>
            <p:cNvSpPr>
              <a:spLocks noChangeArrowheads="1"/>
            </p:cNvSpPr>
            <p:nvPr/>
          </p:nvSpPr>
          <p:spPr bwMode="auto">
            <a:xfrm>
              <a:off x="1541" y="2928"/>
              <a:ext cx="1824" cy="3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sz="2000">
                  <a:latin typeface="Comic Sans MS" pitchFamily="66" charset="0"/>
                </a:rPr>
                <a:t>Matériel</a:t>
              </a:r>
            </a:p>
          </p:txBody>
        </p:sp>
        <p:graphicFrame>
          <p:nvGraphicFramePr>
            <p:cNvPr id="158736" name="Object 16"/>
            <p:cNvGraphicFramePr>
              <a:graphicFrameLocks noChangeAspect="1"/>
            </p:cNvGraphicFramePr>
            <p:nvPr/>
          </p:nvGraphicFramePr>
          <p:xfrm>
            <a:off x="437" y="2928"/>
            <a:ext cx="1133" cy="384"/>
          </p:xfrm>
          <a:graphic>
            <a:graphicData uri="http://schemas.openxmlformats.org/presentationml/2006/ole">
              <p:oleObj spid="_x0000_s158736" name="CorelDRAW" r:id="rId4" imgW="4968360" imgH="3334680" progId="CorelDRAW.Graphic.10">
                <p:embed/>
              </p:oleObj>
            </a:graphicData>
          </a:graphic>
        </p:graphicFrame>
        <p:sp>
          <p:nvSpPr>
            <p:cNvPr id="158737" name="Rectangle 17"/>
            <p:cNvSpPr>
              <a:spLocks noChangeArrowheads="1"/>
            </p:cNvSpPr>
            <p:nvPr/>
          </p:nvSpPr>
          <p:spPr bwMode="auto">
            <a:xfrm>
              <a:off x="437" y="2928"/>
              <a:ext cx="2928" cy="38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8771" name="Group 51"/>
            <p:cNvGrpSpPr>
              <a:grpSpLocks/>
            </p:cNvGrpSpPr>
            <p:nvPr/>
          </p:nvGrpSpPr>
          <p:grpSpPr bwMode="auto">
            <a:xfrm>
              <a:off x="869" y="2880"/>
              <a:ext cx="2064" cy="48"/>
              <a:chOff x="869" y="2880"/>
              <a:chExt cx="2064" cy="48"/>
            </a:xfrm>
          </p:grpSpPr>
          <p:sp>
            <p:nvSpPr>
              <p:cNvPr id="158744" name="Rectangle 24"/>
              <p:cNvSpPr>
                <a:spLocks noChangeArrowheads="1"/>
              </p:cNvSpPr>
              <p:nvPr/>
            </p:nvSpPr>
            <p:spPr bwMode="auto">
              <a:xfrm>
                <a:off x="2789" y="288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8745" name="Rectangle 25"/>
              <p:cNvSpPr>
                <a:spLocks noChangeArrowheads="1"/>
              </p:cNvSpPr>
              <p:nvPr/>
            </p:nvSpPr>
            <p:spPr bwMode="auto">
              <a:xfrm>
                <a:off x="1445" y="288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8746" name="Rectangle 26"/>
              <p:cNvSpPr>
                <a:spLocks noChangeArrowheads="1"/>
              </p:cNvSpPr>
              <p:nvPr/>
            </p:nvSpPr>
            <p:spPr bwMode="auto">
              <a:xfrm>
                <a:off x="869" y="288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</p:grpSp>
      </p:grpSp>
      <p:sp>
        <p:nvSpPr>
          <p:cNvPr id="158760" name="Text Box 40"/>
          <p:cNvSpPr txBox="1">
            <a:spLocks noChangeArrowheads="1"/>
          </p:cNvSpPr>
          <p:nvPr/>
        </p:nvSpPr>
        <p:spPr bwMode="auto">
          <a:xfrm>
            <a:off x="5867400" y="3603625"/>
            <a:ext cx="2209800" cy="91598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Gestion des ressources </a:t>
            </a:r>
          </a:p>
          <a:p>
            <a:r>
              <a:rPr lang="fr-FR"/>
              <a:t>(mémoire, E/S)</a:t>
            </a:r>
          </a:p>
          <a:p>
            <a:r>
              <a:rPr lang="fr-FR"/>
              <a:t>Gestion processus</a:t>
            </a:r>
          </a:p>
        </p:txBody>
      </p:sp>
      <p:sp>
        <p:nvSpPr>
          <p:cNvPr id="158761" name="Rectangle 41"/>
          <p:cNvSpPr>
            <a:spLocks noChangeArrowheads="1"/>
          </p:cNvSpPr>
          <p:nvPr/>
        </p:nvSpPr>
        <p:spPr bwMode="auto">
          <a:xfrm>
            <a:off x="693738" y="3200400"/>
            <a:ext cx="4700587" cy="403225"/>
          </a:xfrm>
          <a:prstGeom prst="rect">
            <a:avLst/>
          </a:prstGeom>
          <a:solidFill>
            <a:srgbClr val="66FFCC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FFCC"/>
            </a:extrusionClr>
          </a:sp3d>
        </p:spPr>
        <p:txBody>
          <a:bodyPr wrap="none" anchor="ctr">
            <a:flatTx/>
          </a:bodyPr>
          <a:lstStyle/>
          <a:p>
            <a:r>
              <a:rPr lang="fr-FR"/>
              <a:t>Objets systèmes</a:t>
            </a:r>
          </a:p>
        </p:txBody>
      </p:sp>
      <p:sp>
        <p:nvSpPr>
          <p:cNvPr id="158762" name="Text Box 42"/>
          <p:cNvSpPr txBox="1">
            <a:spLocks noChangeArrowheads="1"/>
          </p:cNvSpPr>
          <p:nvPr/>
        </p:nvSpPr>
        <p:spPr bwMode="auto">
          <a:xfrm>
            <a:off x="5638800" y="3149600"/>
            <a:ext cx="2919413" cy="366713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/>
              <a:t>      Fichiers, volume disque, …   </a:t>
            </a:r>
          </a:p>
        </p:txBody>
      </p:sp>
      <p:sp>
        <p:nvSpPr>
          <p:cNvPr id="158767" name="Text Box 47"/>
          <p:cNvSpPr txBox="1">
            <a:spLocks noChangeArrowheads="1"/>
          </p:cNvSpPr>
          <p:nvPr/>
        </p:nvSpPr>
        <p:spPr bwMode="auto">
          <a:xfrm>
            <a:off x="5638800" y="2436813"/>
            <a:ext cx="2897188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/>
              <a:t>Services utilisés par applications</a:t>
            </a:r>
          </a:p>
          <a:p>
            <a:pPr algn="l"/>
            <a:r>
              <a:rPr lang="fr-FR"/>
              <a:t>                                 utilisateurs</a:t>
            </a:r>
          </a:p>
        </p:txBody>
      </p:sp>
      <p:grpSp>
        <p:nvGrpSpPr>
          <p:cNvPr id="158770" name="Group 50"/>
          <p:cNvGrpSpPr>
            <a:grpSpLocks/>
          </p:cNvGrpSpPr>
          <p:nvPr/>
        </p:nvGrpSpPr>
        <p:grpSpPr bwMode="auto">
          <a:xfrm>
            <a:off x="693738" y="2757488"/>
            <a:ext cx="2006600" cy="366712"/>
            <a:chOff x="437" y="1688"/>
            <a:chExt cx="1264" cy="231"/>
          </a:xfrm>
        </p:grpSpPr>
        <p:sp>
          <p:nvSpPr>
            <p:cNvPr id="158768" name="Rectangle 48"/>
            <p:cNvSpPr>
              <a:spLocks noChangeArrowheads="1"/>
            </p:cNvSpPr>
            <p:nvPr/>
          </p:nvSpPr>
          <p:spPr bwMode="auto">
            <a:xfrm>
              <a:off x="454" y="1688"/>
              <a:ext cx="1247" cy="231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r>
                <a:rPr lang="fr-FR"/>
                <a:t>Interface (ergonomie)</a:t>
              </a:r>
            </a:p>
          </p:txBody>
        </p:sp>
        <p:sp>
          <p:nvSpPr>
            <p:cNvPr id="158769" name="Rectangle 49"/>
            <p:cNvSpPr>
              <a:spLocks noChangeArrowheads="1"/>
            </p:cNvSpPr>
            <p:nvPr/>
          </p:nvSpPr>
          <p:spPr bwMode="auto">
            <a:xfrm>
              <a:off x="437" y="1688"/>
              <a:ext cx="1247" cy="231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fr-FR"/>
                <a:t>Interface (ergonomie)</a:t>
              </a:r>
            </a:p>
          </p:txBody>
        </p:sp>
      </p:grpSp>
      <p:grpSp>
        <p:nvGrpSpPr>
          <p:cNvPr id="158766" name="Group 46"/>
          <p:cNvGrpSpPr>
            <a:grpSpLocks/>
          </p:cNvGrpSpPr>
          <p:nvPr/>
        </p:nvGrpSpPr>
        <p:grpSpPr bwMode="auto">
          <a:xfrm>
            <a:off x="2713038" y="2757488"/>
            <a:ext cx="2681287" cy="376237"/>
            <a:chOff x="1709" y="1737"/>
            <a:chExt cx="1689" cy="237"/>
          </a:xfrm>
        </p:grpSpPr>
        <p:sp>
          <p:nvSpPr>
            <p:cNvPr id="158764" name="Rectangle 44"/>
            <p:cNvSpPr>
              <a:spLocks noChangeArrowheads="1"/>
            </p:cNvSpPr>
            <p:nvPr/>
          </p:nvSpPr>
          <p:spPr bwMode="auto">
            <a:xfrm>
              <a:off x="1709" y="1737"/>
              <a:ext cx="1689" cy="237"/>
            </a:xfrm>
            <a:prstGeom prst="rect">
              <a:avLst/>
            </a:prstGeom>
            <a:solidFill>
              <a:srgbClr val="FFFF99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99"/>
              </a:extrusionClr>
            </a:sp3d>
          </p:spPr>
          <p:txBody>
            <a:bodyPr anchor="ctr">
              <a:spAutoFit/>
              <a:flatTx/>
            </a:bodyPr>
            <a:lstStyle/>
            <a:p>
              <a:r>
                <a:rPr lang="fr-FR"/>
                <a:t>Applications et services</a:t>
              </a:r>
            </a:p>
          </p:txBody>
        </p:sp>
        <p:sp>
          <p:nvSpPr>
            <p:cNvPr id="158765" name="Rectangle 45"/>
            <p:cNvSpPr>
              <a:spLocks noChangeArrowheads="1"/>
            </p:cNvSpPr>
            <p:nvPr/>
          </p:nvSpPr>
          <p:spPr bwMode="auto">
            <a:xfrm>
              <a:off x="1709" y="1737"/>
              <a:ext cx="1689" cy="23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fr-FR"/>
                <a:t>Applications et services</a:t>
              </a:r>
            </a:p>
          </p:txBody>
        </p:sp>
      </p:grpSp>
      <p:grpSp>
        <p:nvGrpSpPr>
          <p:cNvPr id="158775" name="Group 55"/>
          <p:cNvGrpSpPr>
            <a:grpSpLocks/>
          </p:cNvGrpSpPr>
          <p:nvPr/>
        </p:nvGrpSpPr>
        <p:grpSpPr bwMode="auto">
          <a:xfrm>
            <a:off x="5341938" y="4748213"/>
            <a:ext cx="2506662" cy="376237"/>
            <a:chOff x="3365" y="2991"/>
            <a:chExt cx="1579" cy="237"/>
          </a:xfrm>
        </p:grpSpPr>
        <p:sp>
          <p:nvSpPr>
            <p:cNvPr id="158773" name="AutoShape 53"/>
            <p:cNvSpPr>
              <a:spLocks noChangeArrowheads="1"/>
            </p:cNvSpPr>
            <p:nvPr/>
          </p:nvSpPr>
          <p:spPr bwMode="auto">
            <a:xfrm>
              <a:off x="3365" y="2991"/>
              <a:ext cx="480" cy="231"/>
            </a:xfrm>
            <a:prstGeom prst="leftArrow">
              <a:avLst>
                <a:gd name="adj1" fmla="val 50000"/>
                <a:gd name="adj2" fmla="val 51948"/>
              </a:avLst>
            </a:prstGeom>
            <a:solidFill>
              <a:srgbClr val="FFCCFF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158774" name="Text Box 54"/>
            <p:cNvSpPr txBox="1">
              <a:spLocks noChangeArrowheads="1"/>
            </p:cNvSpPr>
            <p:nvPr/>
          </p:nvSpPr>
          <p:spPr bwMode="auto">
            <a:xfrm>
              <a:off x="3949" y="2991"/>
              <a:ext cx="995" cy="237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fr-FR"/>
                <a:t>       Energie</a:t>
              </a:r>
            </a:p>
          </p:txBody>
        </p:sp>
      </p:grpSp>
      <p:sp>
        <p:nvSpPr>
          <p:cNvPr id="158776" name="Text Box 56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8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8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8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8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158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8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8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8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8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8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8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8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31" grpId="0" autoUpdateAnimBg="0"/>
      <p:bldP spid="158732" grpId="0" autoUpdateAnimBg="0"/>
      <p:bldP spid="158760" grpId="0" animBg="1" autoUpdateAnimBg="0"/>
      <p:bldP spid="158761" grpId="0" animBg="1" autoUpdateAnimBg="0"/>
      <p:bldP spid="158762" grpId="0" animBg="1" autoUpdateAnimBg="0"/>
      <p:bldP spid="158767" grpId="0" animBg="1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4162</TotalTime>
  <Words>978</Words>
  <Application>Microsoft Office PowerPoint</Application>
  <PresentationFormat>Affichage à l'écran (4:3)</PresentationFormat>
  <Paragraphs>172</Paragraphs>
  <Slides>13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13</vt:i4>
      </vt:variant>
    </vt:vector>
  </HeadingPairs>
  <TitlesOfParts>
    <vt:vector size="23" baseType="lpstr">
      <vt:lpstr>Times New Roman</vt:lpstr>
      <vt:lpstr>Arial</vt:lpstr>
      <vt:lpstr>Tahoma</vt:lpstr>
      <vt:lpstr>MS PGothic</vt:lpstr>
      <vt:lpstr>Comic Sans MS</vt:lpstr>
      <vt:lpstr>Arial Narrow</vt:lpstr>
      <vt:lpstr>Default Design</vt:lpstr>
      <vt:lpstr>Image bitmap</vt:lpstr>
      <vt:lpstr>Image Bitmap</vt:lpstr>
      <vt:lpstr>Graphique CorelDRAW 10.0</vt:lpstr>
      <vt:lpstr>Diapositive 1</vt:lpstr>
      <vt:lpstr>Objectif, introduction</vt:lpstr>
      <vt:lpstr>1- Généralités</vt:lpstr>
      <vt:lpstr>2- Notion de modèle en couches</vt:lpstr>
      <vt:lpstr>3- Flux d’énergie et d’informations</vt:lpstr>
      <vt:lpstr>4- BIOS, Firmware</vt:lpstr>
      <vt:lpstr>4- BIOS, Firmware</vt:lpstr>
      <vt:lpstr>4- BIOS, Firmware</vt:lpstr>
      <vt:lpstr>5- OS (Système d’exploitation)</vt:lpstr>
      <vt:lpstr>6- Noyau (kernel) du système (OS)</vt:lpstr>
      <vt:lpstr>7- Eléments du mode utilisateur (OS)</vt:lpstr>
      <vt:lpstr>Compléments, travaux dirigés</vt:lpstr>
      <vt:lpstr>BIOS- 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BIOS-OS</dc:title>
  <dc:subject>Environnement logiciel</dc:subject>
  <dc:creator>Gérard Laurent</dc:creator>
  <dc:description>Introduction à l'environnement lociciel du PC. Source : maintenance et dépannage des PC</dc:description>
  <cp:lastModifiedBy>Bertin</cp:lastModifiedBy>
  <cp:revision>428</cp:revision>
  <dcterms:created xsi:type="dcterms:W3CDTF">2003-03-24T16:54:21Z</dcterms:created>
  <dcterms:modified xsi:type="dcterms:W3CDTF">2013-04-01T12:01:39Z</dcterms:modified>
  <cp:category>PC- traitement numérique-contrôle</cp:category>
</cp:coreProperties>
</file>