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23" r:id="rId2"/>
    <p:sldId id="324" r:id="rId3"/>
    <p:sldId id="325" r:id="rId4"/>
    <p:sldId id="326" r:id="rId5"/>
    <p:sldId id="327" r:id="rId6"/>
    <p:sldId id="328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40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</p:sldIdLst>
  <p:sldSz cx="9144000" cy="6858000" type="screen4x3"/>
  <p:notesSz cx="6850063" cy="9748838"/>
  <p:defaultTextStyle>
    <a:defPPr>
      <a:defRPr lang="en-GB"/>
    </a:defPPr>
    <a:lvl1pPr algn="l" defTabSz="449263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49263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49263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49263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49263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9" d="100"/>
          <a:sy n="39" d="100"/>
        </p:scale>
        <p:origin x="-2244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86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endParaRPr lang="fr-FR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86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endParaRPr lang="fr-FR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9888"/>
            <a:ext cx="29686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endParaRPr lang="fr-FR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9259888"/>
            <a:ext cx="29686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81BCEE8B-A18C-4646-A58E-0D352542690E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0063" cy="97488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0063" cy="97488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850063" cy="97488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851650" cy="97488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6851650" cy="97488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0688" cy="48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3883025" y="0"/>
            <a:ext cx="2960688" cy="48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87425" y="730250"/>
            <a:ext cx="4868863" cy="36512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81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912813" y="4629150"/>
            <a:ext cx="5018087" cy="4378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0E1AF7EC-465B-4A94-9701-FB2AADDE4BF1}" type="slidenum">
              <a:rPr lang="en-GB"/>
              <a:pPr/>
              <a:t>1</a:t>
            </a:fld>
            <a:endParaRPr lang="en-GB"/>
          </a:p>
        </p:txBody>
      </p:sp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989013" y="730250"/>
            <a:ext cx="4873625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4745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E9D77625-60FC-484A-9235-27346318C439}" type="slidenum">
              <a:rPr lang="en-GB"/>
              <a:pPr/>
              <a:t>10</a:t>
            </a:fld>
            <a:endParaRPr lang="en-GB"/>
          </a:p>
        </p:txBody>
      </p:sp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589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8EC2974C-B5BC-4069-9B3B-19981BDA785C}" type="slidenum">
              <a:rPr lang="en-GB"/>
              <a:pPr/>
              <a:t>11</a:t>
            </a:fld>
            <a:endParaRPr lang="en-GB"/>
          </a:p>
        </p:txBody>
      </p:sp>
      <p:sp>
        <p:nvSpPr>
          <p:cNvPr id="167938" name="Text Box 2"/>
          <p:cNvSpPr txBox="1">
            <a:spLocks noChangeArrowheads="1"/>
          </p:cNvSpPr>
          <p:nvPr/>
        </p:nvSpPr>
        <p:spPr bwMode="auto">
          <a:xfrm>
            <a:off x="989013" y="730250"/>
            <a:ext cx="4873625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793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9E51BE58-A800-4EB0-8B56-63A9A18104ED}" type="slidenum">
              <a:rPr lang="en-GB"/>
              <a:pPr/>
              <a:t>12</a:t>
            </a:fld>
            <a:endParaRPr lang="en-GB"/>
          </a:p>
        </p:txBody>
      </p:sp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989013" y="730250"/>
            <a:ext cx="4873625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998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A4BBF1A0-6AFB-4C42-8999-9936500E8D14}" type="slidenum">
              <a:rPr lang="en-GB"/>
              <a:pPr/>
              <a:t>13</a:t>
            </a:fld>
            <a:endParaRPr lang="en-GB"/>
          </a:p>
        </p:txBody>
      </p:sp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989013" y="730250"/>
            <a:ext cx="4873625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3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1F573016-54A1-46D9-AB09-9C13AC8AEA5C}" type="slidenum">
              <a:rPr lang="en-GB"/>
              <a:pPr/>
              <a:t>14</a:t>
            </a:fld>
            <a:endParaRPr lang="en-GB"/>
          </a:p>
        </p:txBody>
      </p:sp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4083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BADC5A83-0473-4398-9174-46593EA19F58}" type="slidenum">
              <a:rPr lang="en-GB"/>
              <a:pPr/>
              <a:t>15</a:t>
            </a:fld>
            <a:endParaRPr lang="en-GB"/>
          </a:p>
        </p:txBody>
      </p:sp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8227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3825435C-FF9F-4F0A-8EF0-955083EAB47F}" type="slidenum">
              <a:rPr lang="en-GB"/>
              <a:pPr/>
              <a:t>16</a:t>
            </a:fld>
            <a:endParaRPr lang="en-GB"/>
          </a:p>
        </p:txBody>
      </p:sp>
      <p:sp>
        <p:nvSpPr>
          <p:cNvPr id="184322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84323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78C38614-E240-490F-8912-B18BE901FC82}" type="slidenum">
              <a:rPr lang="en-GB"/>
              <a:pPr/>
              <a:t>17</a:t>
            </a:fld>
            <a:endParaRPr lang="en-GB"/>
          </a:p>
        </p:txBody>
      </p:sp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8637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BCDE3F99-124F-4CBD-AC48-A7ACF9DF3A47}" type="slidenum">
              <a:rPr lang="en-GB"/>
              <a:pPr/>
              <a:t>18</a:t>
            </a:fld>
            <a:endParaRPr lang="en-GB"/>
          </a:p>
        </p:txBody>
      </p:sp>
      <p:sp>
        <p:nvSpPr>
          <p:cNvPr id="188418" name="Text Box 2"/>
          <p:cNvSpPr txBox="1">
            <a:spLocks noChangeArrowheads="1"/>
          </p:cNvSpPr>
          <p:nvPr/>
        </p:nvSpPr>
        <p:spPr bwMode="auto">
          <a:xfrm>
            <a:off x="989013" y="730250"/>
            <a:ext cx="4873625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884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943FA3AA-C872-4BF7-968E-B9C2762DE6AC}" type="slidenum">
              <a:rPr lang="en-GB"/>
              <a:pPr/>
              <a:t>19</a:t>
            </a:fld>
            <a:endParaRPr lang="en-GB"/>
          </a:p>
        </p:txBody>
      </p:sp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989013" y="730250"/>
            <a:ext cx="4873625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9046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16984399-7198-49FA-AF76-E1920A2D273E}" type="slidenum">
              <a:rPr lang="en-GB"/>
              <a:pPr/>
              <a:t>2</a:t>
            </a:fld>
            <a:endParaRPr lang="en-GB"/>
          </a:p>
        </p:txBody>
      </p:sp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4950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001B74AA-F753-4915-876E-A2B9A5E06FE4}" type="slidenum">
              <a:rPr lang="en-GB"/>
              <a:pPr/>
              <a:t>20</a:t>
            </a:fld>
            <a:endParaRPr lang="en-GB"/>
          </a:p>
        </p:txBody>
      </p:sp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989013" y="730250"/>
            <a:ext cx="4873625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9251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25900776-BE72-4B68-9119-396BC7B9111A}" type="slidenum">
              <a:rPr lang="en-GB"/>
              <a:pPr/>
              <a:t>21</a:t>
            </a:fld>
            <a:endParaRPr lang="en-GB"/>
          </a:p>
        </p:txBody>
      </p:sp>
      <p:sp>
        <p:nvSpPr>
          <p:cNvPr id="194562" name="Text Box 2"/>
          <p:cNvSpPr txBox="1">
            <a:spLocks noChangeArrowheads="1"/>
          </p:cNvSpPr>
          <p:nvPr/>
        </p:nvSpPr>
        <p:spPr bwMode="auto">
          <a:xfrm>
            <a:off x="989013" y="730250"/>
            <a:ext cx="4873625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94563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2DA2B86E-7402-47AA-92BB-33CBC998EB01}" type="slidenum">
              <a:rPr lang="en-GB"/>
              <a:pPr/>
              <a:t>22</a:t>
            </a:fld>
            <a:endParaRPr lang="en-GB"/>
          </a:p>
        </p:txBody>
      </p:sp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9661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253D3600-D6F6-49C1-BCC6-33FB52E859AC}" type="slidenum">
              <a:rPr lang="en-GB"/>
              <a:pPr/>
              <a:t>23</a:t>
            </a:fld>
            <a:endParaRPr lang="en-GB"/>
          </a:p>
        </p:txBody>
      </p:sp>
      <p:sp>
        <p:nvSpPr>
          <p:cNvPr id="198658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9865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60985EFC-EFF4-4411-994D-63C2B55E5595}" type="slidenum">
              <a:rPr lang="en-GB"/>
              <a:pPr/>
              <a:t>24</a:t>
            </a:fld>
            <a:endParaRPr lang="en-GB"/>
          </a:p>
        </p:txBody>
      </p:sp>
      <p:sp>
        <p:nvSpPr>
          <p:cNvPr id="200706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070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14FC45C7-36FD-4A70-A834-972CFA330C7C}" type="slidenum">
              <a:rPr lang="en-GB"/>
              <a:pPr/>
              <a:t>25</a:t>
            </a:fld>
            <a:endParaRPr lang="en-GB"/>
          </a:p>
        </p:txBody>
      </p:sp>
      <p:sp>
        <p:nvSpPr>
          <p:cNvPr id="202754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275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780B2872-6C33-4764-86E3-5C1A94B3CEE2}" type="slidenum">
              <a:rPr lang="en-GB"/>
              <a:pPr/>
              <a:t>26</a:t>
            </a:fld>
            <a:endParaRPr lang="en-GB"/>
          </a:p>
        </p:txBody>
      </p:sp>
      <p:sp>
        <p:nvSpPr>
          <p:cNvPr id="204802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4803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AD5643DD-0C67-44FA-8939-094E77417EC6}" type="slidenum">
              <a:rPr lang="en-GB"/>
              <a:pPr/>
              <a:t>27</a:t>
            </a:fld>
            <a:endParaRPr lang="en-GB"/>
          </a:p>
        </p:txBody>
      </p:sp>
      <p:sp>
        <p:nvSpPr>
          <p:cNvPr id="206850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685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FB0D8352-B98E-4D1D-BC98-5825FAC39E9F}" type="slidenum">
              <a:rPr lang="en-GB"/>
              <a:pPr/>
              <a:t>28</a:t>
            </a:fld>
            <a:endParaRPr lang="en-GB"/>
          </a:p>
        </p:txBody>
      </p:sp>
      <p:sp>
        <p:nvSpPr>
          <p:cNvPr id="208898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889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66144D26-0FB9-4839-8F5E-2C49670B1280}" type="slidenum">
              <a:rPr lang="en-GB"/>
              <a:pPr/>
              <a:t>3</a:t>
            </a:fld>
            <a:endParaRPr lang="en-GB"/>
          </a:p>
        </p:txBody>
      </p:sp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155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7CE33D35-9B8D-43B6-A2B9-4D83890C7C3C}" type="slidenum">
              <a:rPr lang="en-GB"/>
              <a:pPr/>
              <a:t>4</a:t>
            </a:fld>
            <a:endParaRPr lang="en-GB"/>
          </a:p>
        </p:txBody>
      </p:sp>
      <p:sp>
        <p:nvSpPr>
          <p:cNvPr id="153602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3603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85C514FE-1190-4C96-B957-AEC6BB2D1333}" type="slidenum">
              <a:rPr lang="en-GB"/>
              <a:pPr/>
              <a:t>5</a:t>
            </a:fld>
            <a:endParaRPr lang="en-GB"/>
          </a:p>
        </p:txBody>
      </p:sp>
      <p:sp>
        <p:nvSpPr>
          <p:cNvPr id="155650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5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708655D2-F002-4099-BD41-12A0A711DDD5}" type="slidenum">
              <a:rPr lang="en-GB"/>
              <a:pPr/>
              <a:t>6</a:t>
            </a:fld>
            <a:endParaRPr lang="en-GB"/>
          </a:p>
        </p:txBody>
      </p:sp>
      <p:sp>
        <p:nvSpPr>
          <p:cNvPr id="157698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769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B14286DF-D2C3-42A6-81A9-60675590761D}" type="slidenum">
              <a:rPr lang="en-GB"/>
              <a:pPr/>
              <a:t>7</a:t>
            </a:fld>
            <a:endParaRPr lang="en-GB"/>
          </a:p>
        </p:txBody>
      </p:sp>
      <p:sp>
        <p:nvSpPr>
          <p:cNvPr id="159746" name="Text Box 2"/>
          <p:cNvSpPr txBox="1">
            <a:spLocks noChangeArrowheads="1"/>
          </p:cNvSpPr>
          <p:nvPr/>
        </p:nvSpPr>
        <p:spPr bwMode="auto">
          <a:xfrm>
            <a:off x="989013" y="730250"/>
            <a:ext cx="4873625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974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A25A1AE6-E13E-4073-8920-8F5DAD8ADFCD}" type="slidenum">
              <a:rPr lang="en-GB"/>
              <a:pPr/>
              <a:t>8</a:t>
            </a:fld>
            <a:endParaRPr lang="en-GB"/>
          </a:p>
        </p:txBody>
      </p:sp>
      <p:sp>
        <p:nvSpPr>
          <p:cNvPr id="161794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179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xfrm>
            <a:off x="3883025" y="9259888"/>
            <a:ext cx="2960688" cy="482600"/>
          </a:xfrm>
          <a:prstGeom prst="rect">
            <a:avLst/>
          </a:prstGeom>
          <a:ln/>
        </p:spPr>
        <p:txBody>
          <a:bodyPr/>
          <a:lstStyle/>
          <a:p>
            <a:fld id="{1379F4BB-4840-4AB1-B266-A60793FA2DF8}" type="slidenum">
              <a:rPr lang="en-GB"/>
              <a:pPr/>
              <a:t>9</a:t>
            </a:fld>
            <a:endParaRPr lang="en-GB"/>
          </a:p>
        </p:txBody>
      </p:sp>
      <p:sp>
        <p:nvSpPr>
          <p:cNvPr id="163842" name="Text Box 2"/>
          <p:cNvSpPr txBox="1">
            <a:spLocks noChangeArrowheads="1"/>
          </p:cNvSpPr>
          <p:nvPr/>
        </p:nvSpPr>
        <p:spPr bwMode="auto">
          <a:xfrm>
            <a:off x="987425" y="730250"/>
            <a:ext cx="4876800" cy="365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3843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2813" y="4629150"/>
            <a:ext cx="5022850" cy="4383088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9032667-6EB6-435F-8C8F-4A42F35D5A03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3EFC256-56A7-4A36-AAB7-AC7E45AFA091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99288" y="212725"/>
            <a:ext cx="1947862" cy="60325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50938" y="212725"/>
            <a:ext cx="5695950" cy="60325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B3B02EB-0621-4108-8F6A-BD038B40AE6B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50938" y="212725"/>
            <a:ext cx="7785100" cy="14573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05237" cy="422751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0325" y="2017713"/>
            <a:ext cx="3806825" cy="422751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56527C-94C7-47D7-9E32-35AB7A50C857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50938" y="212725"/>
            <a:ext cx="7785100" cy="14573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50938" y="212725"/>
            <a:ext cx="7785100" cy="14573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05237" cy="422751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140325" y="2017713"/>
            <a:ext cx="3806825" cy="20367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5140325" y="4206875"/>
            <a:ext cx="3806825" cy="203835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290AE31-0D12-4A35-BDCB-083018E1CF78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DE2BA9-134B-4707-B2A6-DC13C7E18E49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C69BD06-DE68-4E01-ADCA-E6C58975B18F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05237" cy="4227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0325" y="2017713"/>
            <a:ext cx="3806825" cy="4227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3E75895-BE47-49C5-BAF0-1E6ABD059ABD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EDDCCA8-45B3-4CCF-AAA6-7691BA1CA2B3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C82D835-3AFA-43B8-B233-562C86BA5D30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F25B8FC-7A75-4C7F-8744-37D0ED53FF00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0304066-D658-4DF6-9580-7169C63A0CA9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>
          <a:xfrm>
            <a:off x="11620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1"/>
          </p:nvPr>
        </p:nvSpPr>
        <p:spPr>
          <a:xfrm>
            <a:off x="3657600" y="6237288"/>
            <a:ext cx="28876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G. BORGHESI  - Octobre 2005L1 – Introduction à l'informatique</a:t>
            </a:r>
          </a:p>
          <a:p>
            <a:r>
              <a:rPr lang="en-GB"/>
              <a:t>2007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>
          <a:xfrm>
            <a:off x="7042150" y="6242050"/>
            <a:ext cx="1897063" cy="450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3C8D670-5D89-43ED-87DD-048B1A853785}" type="slidenum">
              <a:rPr lang="en-GB"/>
              <a:pPr/>
              <a:t>‹N°›</a:t>
            </a:fld>
            <a:r>
              <a:rPr lang="en-GB"/>
              <a:t>/57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17513" y="1098550"/>
            <a:ext cx="438150" cy="474663"/>
          </a:xfrm>
          <a:prstGeom prst="rect">
            <a:avLst/>
          </a:prstGeom>
          <a:solidFill>
            <a:srgbClr val="FFCF0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CF01"/>
              </a:gs>
            </a:gsLst>
            <a:lin ang="108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41338" y="1520825"/>
            <a:ext cx="422275" cy="474663"/>
          </a:xfrm>
          <a:prstGeom prst="rect">
            <a:avLst/>
          </a:prstGeom>
          <a:solidFill>
            <a:srgbClr val="33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33CC"/>
              </a:gs>
            </a:gsLst>
            <a:lin ang="108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rgbClr val="FFFFFF"/>
              </a:gs>
            </a:gsLst>
            <a:lin ang="81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762000" y="990600"/>
            <a:ext cx="31750" cy="1052513"/>
          </a:xfrm>
          <a:prstGeom prst="rect">
            <a:avLst/>
          </a:prstGeom>
          <a:solidFill>
            <a:srgbClr val="1C1C1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1C1C1C"/>
              </a:gs>
            </a:gsLst>
            <a:lin ang="108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2725"/>
            <a:ext cx="7785100" cy="1457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texte-titre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64462" cy="4227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plan de texte</a:t>
            </a:r>
          </a:p>
          <a:p>
            <a:pPr lvl="1"/>
            <a:r>
              <a:rPr lang="en-GB" smtClean="0"/>
              <a:t>Second niveau de plan</a:t>
            </a:r>
          </a:p>
          <a:p>
            <a:pPr lvl="2"/>
            <a:r>
              <a:rPr lang="en-GB" smtClean="0"/>
              <a:t>Troisième niveau de plan</a:t>
            </a:r>
          </a:p>
          <a:p>
            <a:pPr lvl="3"/>
            <a:r>
              <a:rPr lang="en-GB" smtClean="0"/>
              <a:t>Quatrième niveau de plan</a:t>
            </a:r>
          </a:p>
          <a:p>
            <a:pPr lvl="4"/>
            <a:r>
              <a:rPr lang="en-GB" smtClean="0"/>
              <a:t>Cinquième niveau de plan</a:t>
            </a:r>
          </a:p>
          <a:p>
            <a:pPr lvl="4"/>
            <a:r>
              <a:rPr lang="en-GB" smtClean="0"/>
              <a:t>Sixième niveau de plan</a:t>
            </a:r>
          </a:p>
          <a:p>
            <a:pPr lvl="4"/>
            <a:r>
              <a:rPr lang="en-GB" smtClean="0"/>
              <a:t>Septième niveau de plan</a:t>
            </a:r>
          </a:p>
          <a:p>
            <a:pPr lvl="4"/>
            <a:r>
              <a:rPr lang="en-GB" smtClean="0"/>
              <a:t>Huitième niveau de plan</a:t>
            </a:r>
          </a:p>
          <a:p>
            <a:pPr lvl="4"/>
            <a:r>
              <a:rPr lang="en-GB" smtClean="0"/>
              <a:t>Neuvième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3" r:id="rId12"/>
    <p:sldLayoutId id="2147483674" r:id="rId13"/>
    <p:sldLayoutId id="2147483675" r:id="rId14"/>
  </p:sldLayoutIdLst>
  <p:hf hdr="0" ftr="0" dt="0"/>
  <p:txStyles>
    <p:titleStyle>
      <a:lvl1pPr algn="l" defTabSz="449263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333399"/>
        </a:buClr>
        <a:buSzPct val="100000"/>
        <a:buFont typeface="Tahoma" pitchFamily="32" charset="0"/>
        <a:defRPr sz="4400">
          <a:solidFill>
            <a:srgbClr val="333399"/>
          </a:solidFill>
          <a:latin typeface="+mj-lt"/>
          <a:ea typeface="+mj-ea"/>
          <a:cs typeface="+mj-cs"/>
        </a:defRPr>
      </a:lvl1pPr>
      <a:lvl2pPr algn="l" defTabSz="449263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333399"/>
        </a:buClr>
        <a:buSzPct val="100000"/>
        <a:buFont typeface="Tahoma" pitchFamily="32" charset="0"/>
        <a:defRPr sz="4400">
          <a:solidFill>
            <a:srgbClr val="333399"/>
          </a:solidFill>
          <a:latin typeface="Tahoma" pitchFamily="32" charset="0"/>
        </a:defRPr>
      </a:lvl2pPr>
      <a:lvl3pPr algn="l" defTabSz="449263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333399"/>
        </a:buClr>
        <a:buSzPct val="100000"/>
        <a:buFont typeface="Tahoma" pitchFamily="32" charset="0"/>
        <a:defRPr sz="4400">
          <a:solidFill>
            <a:srgbClr val="333399"/>
          </a:solidFill>
          <a:latin typeface="Tahoma" pitchFamily="32" charset="0"/>
        </a:defRPr>
      </a:lvl3pPr>
      <a:lvl4pPr algn="l" defTabSz="449263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333399"/>
        </a:buClr>
        <a:buSzPct val="100000"/>
        <a:buFont typeface="Tahoma" pitchFamily="32" charset="0"/>
        <a:defRPr sz="4400">
          <a:solidFill>
            <a:srgbClr val="333399"/>
          </a:solidFill>
          <a:latin typeface="Tahoma" pitchFamily="32" charset="0"/>
        </a:defRPr>
      </a:lvl4pPr>
      <a:lvl5pPr algn="l" defTabSz="449263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333399"/>
        </a:buClr>
        <a:buSzPct val="100000"/>
        <a:buFont typeface="Tahoma" pitchFamily="32" charset="0"/>
        <a:defRPr sz="4400">
          <a:solidFill>
            <a:srgbClr val="333399"/>
          </a:solidFill>
          <a:latin typeface="Tahoma" pitchFamily="32" charset="0"/>
        </a:defRPr>
      </a:lvl5pPr>
      <a:lvl6pPr marL="457200" algn="l" defTabSz="449263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333399"/>
        </a:buClr>
        <a:buSzPct val="100000"/>
        <a:buFont typeface="Tahoma" pitchFamily="32" charset="0"/>
        <a:defRPr sz="4400">
          <a:solidFill>
            <a:srgbClr val="333399"/>
          </a:solidFill>
          <a:latin typeface="Tahoma" pitchFamily="32" charset="0"/>
        </a:defRPr>
      </a:lvl6pPr>
      <a:lvl7pPr marL="914400" algn="l" defTabSz="449263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333399"/>
        </a:buClr>
        <a:buSzPct val="100000"/>
        <a:buFont typeface="Tahoma" pitchFamily="32" charset="0"/>
        <a:defRPr sz="4400">
          <a:solidFill>
            <a:srgbClr val="333399"/>
          </a:solidFill>
          <a:latin typeface="Tahoma" pitchFamily="32" charset="0"/>
        </a:defRPr>
      </a:lvl7pPr>
      <a:lvl8pPr marL="1371600" algn="l" defTabSz="449263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333399"/>
        </a:buClr>
        <a:buSzPct val="100000"/>
        <a:buFont typeface="Tahoma" pitchFamily="32" charset="0"/>
        <a:defRPr sz="4400">
          <a:solidFill>
            <a:srgbClr val="333399"/>
          </a:solidFill>
          <a:latin typeface="Tahoma" pitchFamily="32" charset="0"/>
        </a:defRPr>
      </a:lvl8pPr>
      <a:lvl9pPr marL="1828800" algn="l" defTabSz="449263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333399"/>
        </a:buClr>
        <a:buSzPct val="100000"/>
        <a:buFont typeface="Tahoma" pitchFamily="32" charset="0"/>
        <a:defRPr sz="4400">
          <a:solidFill>
            <a:srgbClr val="333399"/>
          </a:solidFill>
          <a:latin typeface="Tahoma" pitchFamily="32" charset="0"/>
        </a:defRPr>
      </a:lvl9pPr>
    </p:titleStyle>
    <p:bodyStyle>
      <a:lvl1pPr marL="334963" indent="-334963" algn="l" defTabSz="449263" rtl="0" fontAlgn="base">
        <a:lnSpc>
          <a:spcPct val="71000"/>
        </a:lnSpc>
        <a:spcBef>
          <a:spcPts val="800"/>
        </a:spcBef>
        <a:spcAft>
          <a:spcPct val="0"/>
        </a:spcAft>
        <a:buClr>
          <a:srgbClr val="3333CC"/>
        </a:buClr>
        <a:buSzPct val="60000"/>
        <a:buFont typeface="Wingdings" charset="2"/>
        <a:buChar char="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5013" indent="-277813" algn="l" defTabSz="449263" rtl="0" fontAlgn="base">
        <a:lnSpc>
          <a:spcPct val="71000"/>
        </a:lnSpc>
        <a:spcBef>
          <a:spcPts val="700"/>
        </a:spcBef>
        <a:spcAft>
          <a:spcPct val="0"/>
        </a:spcAft>
        <a:buClr>
          <a:srgbClr val="FF0000"/>
        </a:buClr>
        <a:buSzPct val="55000"/>
        <a:buFont typeface="Wingdings" charset="2"/>
        <a:buChar char="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fontAlgn="base">
        <a:lnSpc>
          <a:spcPct val="71000"/>
        </a:lnSpc>
        <a:spcBef>
          <a:spcPts val="600"/>
        </a:spcBef>
        <a:spcAft>
          <a:spcPct val="0"/>
        </a:spcAft>
        <a:buClr>
          <a:srgbClr val="3333CC"/>
        </a:buClr>
        <a:buSzPct val="50000"/>
        <a:buFont typeface="Wingdings" charset="2"/>
        <a:buChar char="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fontAlgn="base">
        <a:lnSpc>
          <a:spcPct val="71000"/>
        </a:lnSpc>
        <a:spcBef>
          <a:spcPts val="500"/>
        </a:spcBef>
        <a:spcAft>
          <a:spcPct val="0"/>
        </a:spcAft>
        <a:buClr>
          <a:srgbClr val="FFCF01"/>
        </a:buClr>
        <a:buSzPct val="55000"/>
        <a:buFont typeface="Wingdings" charset="2"/>
        <a:buChar char="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>
        <a:lnSpc>
          <a:spcPct val="71000"/>
        </a:lnSpc>
        <a:spcBef>
          <a:spcPts val="500"/>
        </a:spcBef>
        <a:spcAft>
          <a:spcPct val="0"/>
        </a:spcAft>
        <a:buClr>
          <a:srgbClr val="FFCF01"/>
        </a:buClr>
        <a:buSzPct val="50000"/>
        <a:buFont typeface="Wingdings" charset="2"/>
        <a:buChar char="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>
        <a:lnSpc>
          <a:spcPct val="71000"/>
        </a:lnSpc>
        <a:spcBef>
          <a:spcPts val="500"/>
        </a:spcBef>
        <a:spcAft>
          <a:spcPct val="0"/>
        </a:spcAft>
        <a:buClr>
          <a:srgbClr val="FFCF01"/>
        </a:buClr>
        <a:buSzPct val="50000"/>
        <a:buFont typeface="Wingdings" charset="2"/>
        <a:buChar char="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>
        <a:lnSpc>
          <a:spcPct val="71000"/>
        </a:lnSpc>
        <a:spcBef>
          <a:spcPts val="500"/>
        </a:spcBef>
        <a:spcAft>
          <a:spcPct val="0"/>
        </a:spcAft>
        <a:buClr>
          <a:srgbClr val="FFCF01"/>
        </a:buClr>
        <a:buSzPct val="50000"/>
        <a:buFont typeface="Wingdings" charset="2"/>
        <a:buChar char="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>
        <a:lnSpc>
          <a:spcPct val="71000"/>
        </a:lnSpc>
        <a:spcBef>
          <a:spcPts val="500"/>
        </a:spcBef>
        <a:spcAft>
          <a:spcPct val="0"/>
        </a:spcAft>
        <a:buClr>
          <a:srgbClr val="FFCF01"/>
        </a:buClr>
        <a:buSzPct val="50000"/>
        <a:buFont typeface="Wingdings" charset="2"/>
        <a:buChar char="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>
        <a:lnSpc>
          <a:spcPct val="71000"/>
        </a:lnSpc>
        <a:spcBef>
          <a:spcPts val="500"/>
        </a:spcBef>
        <a:spcAft>
          <a:spcPct val="0"/>
        </a:spcAft>
        <a:buClr>
          <a:srgbClr val="FFCF01"/>
        </a:buClr>
        <a:buSzPct val="50000"/>
        <a:buFont typeface="Wingdings" charset="2"/>
        <a:buChar char=""/>
        <a:defRPr sz="2000">
          <a:solidFill>
            <a:srgbClr val="000000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676400"/>
            <a:ext cx="7772400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Les réseaux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782638" y="1765300"/>
            <a:ext cx="7632700" cy="4608513"/>
          </a:xfrm>
          <a:prstGeom prst="rect">
            <a:avLst/>
          </a:prstGeom>
          <a:solidFill>
            <a:srgbClr val="00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Topologies</a:t>
            </a:r>
          </a:p>
        </p:txBody>
      </p:sp>
      <p:pic>
        <p:nvPicPr>
          <p:cNvPr id="1648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81200"/>
            <a:ext cx="6838950" cy="4137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Internet ?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408488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Réseau fédérateur de réseaux</a:t>
            </a:r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Constitué de multitudes de noeuds :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Routeurs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Serveurs (Web, DNS,…)</a:t>
            </a:r>
            <a:r>
              <a:rPr lang="ar-SA">
                <a:cs typeface="Arial" charset="0"/>
              </a:rPr>
              <a:t>‏</a:t>
            </a:r>
            <a:endParaRPr lang="en-GB"/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Ordinateurs personnels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…</a:t>
            </a:r>
          </a:p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La numérotation IPv4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69225" cy="4111625"/>
          </a:xfrm>
          <a:ln/>
        </p:spPr>
        <p:txBody>
          <a:bodyPr/>
          <a:lstStyle/>
          <a:p>
            <a:pPr marL="338138" indent="-338138"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Adresse unique par machine sur 32 bits</a:t>
            </a:r>
          </a:p>
          <a:p>
            <a:pPr marL="338138" indent="-338138"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Nom unique par machine</a:t>
            </a:r>
          </a:p>
          <a:p>
            <a:pPr marL="338138" indent="-338138">
              <a:lnSpc>
                <a:spcPct val="90000"/>
              </a:lnSpc>
              <a:spcBef>
                <a:spcPts val="7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/>
          </a:p>
          <a:p>
            <a:pPr marL="338138" indent="-338138"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Série de 4 nombres entre 0 et 255</a:t>
            </a:r>
          </a:p>
          <a:p>
            <a:pPr marL="738188" lvl="1" indent="-280988"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/>
              <a:t>Exemple : 130.79.6.50 pour HP_LP1</a:t>
            </a:r>
          </a:p>
          <a:p>
            <a:pPr marL="738188" lvl="1" indent="-280988">
              <a:lnSpc>
                <a:spcPct val="90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/>
          </a:p>
          <a:p>
            <a:pPr marL="338138" indent="-338138"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A décomposer en réseau et machine</a:t>
            </a:r>
          </a:p>
          <a:p>
            <a:pPr marL="738188" lvl="1" indent="-280988"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/>
              <a:t>Réseau : 130.79.6</a:t>
            </a:r>
          </a:p>
          <a:p>
            <a:pPr marL="738188" lvl="1" indent="-280988"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/>
              <a:t>Machine :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Les classes d'adresses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69225" cy="4111625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Classe A, B, C ou D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Les plus courante : Classe C ou 255 adresses comme notre LAN "130.79.6.0"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Mais comment faire plus grand/petit ?</a:t>
            </a:r>
          </a:p>
          <a:p>
            <a:pPr marL="738188" lvl="1" indent="-28098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Pour changer le nombre d'adresses, on change le masque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Notations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2420938"/>
            <a:ext cx="6626225" cy="3352800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Adresse + Masque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130.79.6.0 + 255.255.254.0</a:t>
            </a:r>
          </a:p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Notation abrégée : CIDR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130.79.6.0/23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08275"/>
            <a:ext cx="8226425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Les services réseau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Le Web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6425" cy="4251325"/>
          </a:xfrm>
          <a:ln/>
        </p:spPr>
        <p:txBody>
          <a:bodyPr/>
          <a:lstStyle/>
          <a:p>
            <a:pPr marL="338138" indent="-338138">
              <a:lnSpc>
                <a:spcPct val="80000"/>
              </a:lnSpc>
              <a:spcBef>
                <a:spcPct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/>
              <a:t>World -Wide Web (WWW ou W3 ou 3W ou Web)</a:t>
            </a:r>
            <a:r>
              <a:rPr lang="ar-SA" sz="2000">
                <a:cs typeface="Arial" charset="0"/>
              </a:rPr>
              <a:t>‏</a:t>
            </a:r>
            <a:endParaRPr lang="en-GB" sz="2000"/>
          </a:p>
          <a:p>
            <a:pPr marL="338138" indent="-338138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/>
              <a:t>Projet du CERN en 1989</a:t>
            </a:r>
          </a:p>
          <a:p>
            <a:pPr marL="338138" indent="-338138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/>
              <a:t>Notion de document hypertexte</a:t>
            </a:r>
          </a:p>
          <a:p>
            <a:pPr lvl="3">
              <a:lnSpc>
                <a:spcPct val="80000"/>
              </a:lnSpc>
              <a:spcBef>
                <a:spcPct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liens sur d’autres documents (hyperliens)</a:t>
            </a:r>
            <a:r>
              <a:rPr lang="ar-SA" sz="1800">
                <a:cs typeface="Arial" charset="0"/>
              </a:rPr>
              <a:t>‏</a:t>
            </a:r>
            <a:endParaRPr lang="en-GB" sz="1800"/>
          </a:p>
          <a:p>
            <a:pPr lvl="3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			Messagerie électronique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				Forums de discussion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				Échanges de logiciels ou de fichiers (ftp, scp)</a:t>
            </a:r>
            <a:r>
              <a:rPr lang="ar-SA" sz="1800">
                <a:cs typeface="Arial" charset="0"/>
              </a:rPr>
              <a:t>‏</a:t>
            </a:r>
            <a:endParaRPr lang="en-GB" sz="1800"/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				Connexion et travail à distance (ssh)</a:t>
            </a:r>
            <a:r>
              <a:rPr lang="ar-SA" sz="1800">
                <a:cs typeface="Arial" charset="0"/>
              </a:rPr>
              <a:t>‏</a:t>
            </a:r>
            <a:endParaRPr lang="en-GB" sz="1800"/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				Recherche sur le Web 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800"/>
          </a:p>
          <a:p>
            <a:pPr marL="338138" indent="-338138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/>
              <a:t>Documents de tous types (textes, graphiques, images, vidéos, sons…)</a:t>
            </a:r>
            <a:r>
              <a:rPr lang="ar-SA" sz="2000">
                <a:cs typeface="Arial" charset="0"/>
              </a:rPr>
              <a:t>‏</a:t>
            </a:r>
            <a:endParaRPr lang="en-GB" sz="2000"/>
          </a:p>
          <a:p>
            <a:pPr marL="338138" indent="-338138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/>
              <a:t>Chaque document a une adresse unique : adresse URL </a:t>
            </a:r>
          </a:p>
          <a:p>
            <a:pPr lvl="3">
              <a:lnSpc>
                <a:spcPct val="8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Ex :  http://www-ulp.u-strasbg.fr/bienvenue/index.php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Le Web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776787"/>
          </a:xfrm>
          <a:ln/>
        </p:spPr>
        <p:txBody>
          <a:bodyPr/>
          <a:lstStyle/>
          <a:p>
            <a:pPr marL="338138" indent="-338138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/>
              <a:t>Les pages sont réalisées avec un langage comme HTML</a:t>
            </a:r>
          </a:p>
          <a:p>
            <a:pPr marL="338138" indent="-338138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/>
              <a:t>L’accès aux documents se fait avec l’aide de navigateurs (browser)</a:t>
            </a:r>
            <a:r>
              <a:rPr lang="ar-SA" sz="2000">
                <a:cs typeface="Arial" charset="0"/>
              </a:rPr>
              <a:t>‏</a:t>
            </a:r>
            <a:endParaRPr lang="en-GB" sz="2000"/>
          </a:p>
          <a:p>
            <a:pPr lvl="3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Mosaic (NCSA)</a:t>
            </a:r>
            <a:r>
              <a:rPr lang="ar-SA" sz="1800">
                <a:cs typeface="Arial" charset="0"/>
              </a:rPr>
              <a:t>‏</a:t>
            </a:r>
            <a:endParaRPr lang="en-GB" sz="1800"/>
          </a:p>
          <a:p>
            <a:pPr lvl="3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Netscape</a:t>
            </a:r>
          </a:p>
          <a:p>
            <a:pPr lvl="3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Mozilla Firefox</a:t>
            </a:r>
          </a:p>
          <a:p>
            <a:pPr lvl="3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Internet Explorer (Microsoft)</a:t>
            </a:r>
            <a:r>
              <a:rPr lang="ar-SA" sz="1800">
                <a:cs typeface="Arial" charset="0"/>
              </a:rPr>
              <a:t>‏</a:t>
            </a:r>
            <a:endParaRPr lang="en-GB" sz="1800"/>
          </a:p>
          <a:p>
            <a:pPr lvl="2">
              <a:lnSpc>
                <a:spcPct val="90000"/>
              </a:lnSpc>
              <a:spcBef>
                <a:spcPts val="4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600"/>
          </a:p>
          <a:p>
            <a:pPr marL="338138" indent="-338138">
              <a:lnSpc>
                <a:spcPct val="90000"/>
              </a:lnSpc>
              <a:spcBef>
                <a:spcPct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/>
              <a:t>La recherche sur le Web se fait grâce à des moteurs de recherche :</a:t>
            </a:r>
          </a:p>
          <a:p>
            <a:pPr lvl="3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Google (http://www.google.fr)</a:t>
            </a:r>
            <a:r>
              <a:rPr lang="ar-SA" sz="1800">
                <a:cs typeface="Arial" charset="0"/>
              </a:rPr>
              <a:t>‏</a:t>
            </a:r>
            <a:endParaRPr lang="en-GB" sz="1800"/>
          </a:p>
          <a:p>
            <a:pPr lvl="3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Yahoo (http://www.yahoo.fr)</a:t>
            </a:r>
            <a:r>
              <a:rPr lang="ar-SA" sz="1800">
                <a:cs typeface="Arial" charset="0"/>
              </a:rPr>
              <a:t>‏</a:t>
            </a:r>
            <a:endParaRPr lang="en-GB" sz="1800"/>
          </a:p>
          <a:p>
            <a:pPr lvl="3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Lycos (http://www.lycos.fr)</a:t>
            </a:r>
            <a:r>
              <a:rPr lang="ar-SA" sz="1800">
                <a:cs typeface="Arial" charset="0"/>
              </a:rPr>
              <a:t>‏</a:t>
            </a:r>
            <a:endParaRPr lang="en-GB" sz="1800"/>
          </a:p>
          <a:p>
            <a:pPr lvl="3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…</a:t>
            </a:r>
          </a:p>
          <a:p>
            <a:pPr marL="738188" lvl="1" indent="-280988">
              <a:lnSpc>
                <a:spcPct val="90000"/>
              </a:lnSpc>
              <a:spcBef>
                <a:spcPct val="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800"/>
          </a:p>
          <a:p>
            <a:pPr marL="338138" indent="-338138">
              <a:lnSpc>
                <a:spcPct val="9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La résolution de nom / DNS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276475"/>
            <a:ext cx="7772400" cy="4456113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Pourquoi ? Adresse IP compliquée !</a:t>
            </a:r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Impossibilité de connaître tout le réseau</a:t>
            </a:r>
          </a:p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Réponse : DNS ou Serveur de noms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Données réparties partout sur le réseau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Fonctionne en arborescence</a:t>
            </a:r>
          </a:p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DNS, la suite…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916113"/>
            <a:ext cx="7772400" cy="5157787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Création de domaines par l’AFNIC :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.fr .com, ...</a:t>
            </a:r>
          </a:p>
          <a:p>
            <a:pPr marL="338138" indent="-338138">
              <a:lnSpc>
                <a:spcPct val="10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Possibilités infinies de sous-domaines :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u-strasbg.fr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wanadoo.fr</a:t>
            </a:r>
          </a:p>
          <a:p>
            <a:pPr marL="338138" indent="-338138">
              <a:lnSpc>
                <a:spcPct val="10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Serveur DNS de l’Université : 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130.79.200.1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130.79.200.3</a:t>
            </a:r>
          </a:p>
          <a:p>
            <a:pPr marL="338138" indent="-338138">
              <a:lnSpc>
                <a:spcPct val="100000"/>
              </a:lnSpc>
              <a:spcBef>
                <a:spcPts val="7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Histoire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05038"/>
            <a:ext cx="8226425" cy="4033837"/>
          </a:xfrm>
          <a:ln/>
        </p:spPr>
        <p:txBody>
          <a:bodyPr/>
          <a:lstStyle/>
          <a:p>
            <a:pPr marL="338138" indent="-338138">
              <a:lnSpc>
                <a:spcPct val="90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>
                <a:solidFill>
                  <a:srgbClr val="FF0000"/>
                </a:solidFill>
              </a:rPr>
              <a:t>1969</a:t>
            </a:r>
            <a:r>
              <a:rPr lang="en-GB" sz="2400"/>
              <a:t>  Dpt Défense US lance Arpanet : réseau pour la recherche</a:t>
            </a:r>
          </a:p>
          <a:p>
            <a:pPr marL="338138" indent="-338138">
              <a:lnSpc>
                <a:spcPct val="90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/>
              <a:t>		4 nœuds : UCLA, UCSB, SRI, U. Utah</a:t>
            </a:r>
          </a:p>
          <a:p>
            <a:pPr marL="338138" indent="-338138">
              <a:lnSpc>
                <a:spcPct val="90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>
                <a:solidFill>
                  <a:srgbClr val="FF0000"/>
                </a:solidFill>
              </a:rPr>
              <a:t>1971</a:t>
            </a:r>
            <a:r>
              <a:rPr lang="en-GB" sz="2400"/>
              <a:t> 13 machines sur le réseau</a:t>
            </a:r>
          </a:p>
          <a:p>
            <a:pPr marL="338138" indent="-338138">
              <a:lnSpc>
                <a:spcPct val="90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>
                <a:solidFill>
                  <a:srgbClr val="FF0000"/>
                </a:solidFill>
              </a:rPr>
              <a:t>1990</a:t>
            </a:r>
            <a:r>
              <a:rPr lang="en-GB" sz="2400"/>
              <a:t> fin d'Arpanet, début d'Internet</a:t>
            </a:r>
          </a:p>
          <a:p>
            <a:pPr marL="338138" indent="-338138">
              <a:lnSpc>
                <a:spcPct val="90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>
                <a:solidFill>
                  <a:srgbClr val="FF0000"/>
                </a:solidFill>
              </a:rPr>
              <a:t>1993</a:t>
            </a:r>
            <a:r>
              <a:rPr lang="en-GB" sz="2400"/>
              <a:t> 1ère interface de navigation : NCSA Mosaic</a:t>
            </a:r>
          </a:p>
          <a:p>
            <a:pPr marL="338138" indent="-338138">
              <a:lnSpc>
                <a:spcPct val="90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>
                <a:solidFill>
                  <a:srgbClr val="FF0000"/>
                </a:solidFill>
              </a:rPr>
              <a:t>1994</a:t>
            </a:r>
            <a:r>
              <a:rPr lang="en-GB" sz="2400"/>
              <a:t> 1er navigateur Netscape, augmentation rapide du nombre de surfers et multiplication des offres</a:t>
            </a:r>
          </a:p>
          <a:p>
            <a:pPr marL="338138" indent="-338138">
              <a:lnSpc>
                <a:spcPct val="90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/>
          </a:p>
          <a:p>
            <a:pPr marL="338138" indent="-338138">
              <a:lnSpc>
                <a:spcPct val="90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>
                <a:solidFill>
                  <a:srgbClr val="FF0000"/>
                </a:solidFill>
              </a:rPr>
              <a:t>Aujourd'hui</a:t>
            </a:r>
            <a:r>
              <a:rPr lang="en-GB" sz="2400"/>
              <a:t> Des millions de machines sur la planète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Un exemple : www.perdu.com</a:t>
            </a:r>
          </a:p>
        </p:txBody>
      </p:sp>
      <p:sp>
        <p:nvSpPr>
          <p:cNvPr id="191491" name="Text Box 3"/>
          <p:cNvSpPr txBox="1">
            <a:spLocks noChangeArrowheads="1"/>
          </p:cNvSpPr>
          <p:nvPr/>
        </p:nvSpPr>
        <p:spPr bwMode="auto">
          <a:xfrm>
            <a:off x="611188" y="5345113"/>
            <a:ext cx="1296987" cy="368300"/>
          </a:xfrm>
          <a:prstGeom prst="rect">
            <a:avLst/>
          </a:prstGeom>
          <a:solidFill>
            <a:srgbClr val="FF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</a:rPr>
              <a:t>Thomas</a:t>
            </a:r>
          </a:p>
        </p:txBody>
      </p:sp>
      <p:sp>
        <p:nvSpPr>
          <p:cNvPr id="191492" name="Text Box 4"/>
          <p:cNvSpPr txBox="1">
            <a:spLocks noChangeArrowheads="1"/>
          </p:cNvSpPr>
          <p:nvPr/>
        </p:nvSpPr>
        <p:spPr bwMode="auto">
          <a:xfrm>
            <a:off x="1692275" y="4292600"/>
            <a:ext cx="720725" cy="3683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</a:rPr>
              <a:t>GW</a:t>
            </a:r>
          </a:p>
        </p:txBody>
      </p:sp>
      <p:sp>
        <p:nvSpPr>
          <p:cNvPr id="191493" name="Text Box 5"/>
          <p:cNvSpPr txBox="1">
            <a:spLocks noChangeArrowheads="1"/>
          </p:cNvSpPr>
          <p:nvPr/>
        </p:nvSpPr>
        <p:spPr bwMode="auto">
          <a:xfrm>
            <a:off x="1258888" y="2547938"/>
            <a:ext cx="750887" cy="368300"/>
          </a:xfrm>
          <a:prstGeom prst="rect">
            <a:avLst/>
          </a:prstGeom>
          <a:solidFill>
            <a:srgbClr val="CC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</a:rPr>
              <a:t>DNS</a:t>
            </a:r>
          </a:p>
        </p:txBody>
      </p:sp>
      <p:sp>
        <p:nvSpPr>
          <p:cNvPr id="191494" name="Line 6"/>
          <p:cNvSpPr>
            <a:spLocks noChangeShapeType="1"/>
          </p:cNvSpPr>
          <p:nvPr/>
        </p:nvSpPr>
        <p:spPr bwMode="auto">
          <a:xfrm flipV="1">
            <a:off x="838200" y="4660900"/>
            <a:ext cx="996950" cy="69056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495" name="Line 7"/>
          <p:cNvSpPr>
            <a:spLocks noChangeShapeType="1"/>
          </p:cNvSpPr>
          <p:nvPr/>
        </p:nvSpPr>
        <p:spPr bwMode="auto">
          <a:xfrm flipH="1" flipV="1">
            <a:off x="1471613" y="2919413"/>
            <a:ext cx="466725" cy="13811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496" name="Line 8"/>
          <p:cNvSpPr>
            <a:spLocks noChangeShapeType="1"/>
          </p:cNvSpPr>
          <p:nvPr/>
        </p:nvSpPr>
        <p:spPr bwMode="auto">
          <a:xfrm>
            <a:off x="1763713" y="2924175"/>
            <a:ext cx="457200" cy="1371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497" name="Line 9"/>
          <p:cNvSpPr>
            <a:spLocks noChangeShapeType="1"/>
          </p:cNvSpPr>
          <p:nvPr/>
        </p:nvSpPr>
        <p:spPr bwMode="auto">
          <a:xfrm flipH="1">
            <a:off x="1038225" y="4665663"/>
            <a:ext cx="993775" cy="68103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498" name="Line 10"/>
          <p:cNvSpPr>
            <a:spLocks noChangeShapeType="1"/>
          </p:cNvSpPr>
          <p:nvPr/>
        </p:nvSpPr>
        <p:spPr bwMode="auto">
          <a:xfrm flipV="1">
            <a:off x="1258888" y="4660900"/>
            <a:ext cx="896937" cy="69056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499" name="Text Box 11"/>
          <p:cNvSpPr txBox="1">
            <a:spLocks noChangeArrowheads="1"/>
          </p:cNvSpPr>
          <p:nvPr/>
        </p:nvSpPr>
        <p:spPr bwMode="auto">
          <a:xfrm>
            <a:off x="6164263" y="4437063"/>
            <a:ext cx="992187" cy="368300"/>
          </a:xfrm>
          <a:prstGeom prst="rect">
            <a:avLst/>
          </a:prstGeom>
          <a:solidFill>
            <a:srgbClr val="33CC3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</a:rPr>
              <a:t>Routeur</a:t>
            </a:r>
          </a:p>
        </p:txBody>
      </p:sp>
      <p:sp>
        <p:nvSpPr>
          <p:cNvPr id="191500" name="Text Box 12"/>
          <p:cNvSpPr txBox="1">
            <a:spLocks noChangeArrowheads="1"/>
          </p:cNvSpPr>
          <p:nvPr/>
        </p:nvSpPr>
        <p:spPr bwMode="auto">
          <a:xfrm>
            <a:off x="4508500" y="2924175"/>
            <a:ext cx="992188" cy="368300"/>
          </a:xfrm>
          <a:prstGeom prst="rect">
            <a:avLst/>
          </a:prstGeom>
          <a:solidFill>
            <a:srgbClr val="33CC3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</a:rPr>
              <a:t>Routeur</a:t>
            </a:r>
          </a:p>
        </p:txBody>
      </p:sp>
      <p:sp>
        <p:nvSpPr>
          <p:cNvPr id="191501" name="Text Box 13"/>
          <p:cNvSpPr txBox="1">
            <a:spLocks noChangeArrowheads="1"/>
          </p:cNvSpPr>
          <p:nvPr/>
        </p:nvSpPr>
        <p:spPr bwMode="auto">
          <a:xfrm>
            <a:off x="4219575" y="5300663"/>
            <a:ext cx="992188" cy="368300"/>
          </a:xfrm>
          <a:prstGeom prst="rect">
            <a:avLst/>
          </a:prstGeom>
          <a:solidFill>
            <a:srgbClr val="33CC3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</a:rPr>
              <a:t>Routeur</a:t>
            </a:r>
          </a:p>
        </p:txBody>
      </p:sp>
      <p:sp>
        <p:nvSpPr>
          <p:cNvPr id="191502" name="AutoShape 14"/>
          <p:cNvSpPr>
            <a:spLocks noChangeArrowheads="1"/>
          </p:cNvSpPr>
          <p:nvPr/>
        </p:nvSpPr>
        <p:spPr bwMode="auto">
          <a:xfrm>
            <a:off x="2627313" y="1916113"/>
            <a:ext cx="5943600" cy="45720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noFill/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107933" dir="2700000" algn="ctr" rotWithShape="0">
              <a:srgbClr val="808080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191503" name="Text Box 15"/>
          <p:cNvSpPr txBox="1">
            <a:spLocks noChangeArrowheads="1"/>
          </p:cNvSpPr>
          <p:nvPr/>
        </p:nvSpPr>
        <p:spPr bwMode="auto">
          <a:xfrm>
            <a:off x="6450013" y="3141663"/>
            <a:ext cx="1284287" cy="368300"/>
          </a:xfrm>
          <a:prstGeom prst="rect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</a:rPr>
              <a:t>Perdu.com</a:t>
            </a:r>
          </a:p>
        </p:txBody>
      </p:sp>
      <p:sp>
        <p:nvSpPr>
          <p:cNvPr id="191504" name="Line 16"/>
          <p:cNvSpPr>
            <a:spLocks noChangeShapeType="1"/>
          </p:cNvSpPr>
          <p:nvPr/>
        </p:nvSpPr>
        <p:spPr bwMode="auto">
          <a:xfrm flipV="1">
            <a:off x="2411413" y="3929063"/>
            <a:ext cx="865187" cy="4413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505" name="Line 17"/>
          <p:cNvSpPr>
            <a:spLocks noChangeShapeType="1"/>
          </p:cNvSpPr>
          <p:nvPr/>
        </p:nvSpPr>
        <p:spPr bwMode="auto">
          <a:xfrm flipV="1">
            <a:off x="3779838" y="3279775"/>
            <a:ext cx="1219200" cy="5429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506" name="Line 18"/>
          <p:cNvSpPr>
            <a:spLocks noChangeShapeType="1"/>
          </p:cNvSpPr>
          <p:nvPr/>
        </p:nvSpPr>
        <p:spPr bwMode="auto">
          <a:xfrm>
            <a:off x="5508625" y="3068638"/>
            <a:ext cx="935038" cy="2159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507" name="Line 19"/>
          <p:cNvSpPr>
            <a:spLocks noChangeShapeType="1"/>
          </p:cNvSpPr>
          <p:nvPr/>
        </p:nvSpPr>
        <p:spPr bwMode="auto">
          <a:xfrm flipH="1">
            <a:off x="6511925" y="3500438"/>
            <a:ext cx="466725" cy="914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508" name="Line 20"/>
          <p:cNvSpPr>
            <a:spLocks noChangeShapeType="1"/>
          </p:cNvSpPr>
          <p:nvPr/>
        </p:nvSpPr>
        <p:spPr bwMode="auto">
          <a:xfrm flipH="1">
            <a:off x="4711700" y="4581525"/>
            <a:ext cx="1457325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509" name="Line 21"/>
          <p:cNvSpPr>
            <a:spLocks noChangeShapeType="1"/>
          </p:cNvSpPr>
          <p:nvPr/>
        </p:nvSpPr>
        <p:spPr bwMode="auto">
          <a:xfrm flipH="1" flipV="1">
            <a:off x="3775075" y="4144963"/>
            <a:ext cx="847725" cy="11525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510" name="Line 22"/>
          <p:cNvSpPr>
            <a:spLocks noChangeShapeType="1"/>
          </p:cNvSpPr>
          <p:nvPr/>
        </p:nvSpPr>
        <p:spPr bwMode="auto">
          <a:xfrm flipH="1">
            <a:off x="2406650" y="4076700"/>
            <a:ext cx="874713" cy="431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511" name="Line 23"/>
          <p:cNvSpPr>
            <a:spLocks noChangeShapeType="1"/>
          </p:cNvSpPr>
          <p:nvPr/>
        </p:nvSpPr>
        <p:spPr bwMode="auto">
          <a:xfrm flipH="1">
            <a:off x="1471613" y="4665663"/>
            <a:ext cx="820737" cy="68103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1512" name="Text Box 24"/>
          <p:cNvSpPr txBox="1">
            <a:spLocks noChangeArrowheads="1"/>
          </p:cNvSpPr>
          <p:nvPr/>
        </p:nvSpPr>
        <p:spPr bwMode="auto">
          <a:xfrm>
            <a:off x="523875" y="3538538"/>
            <a:ext cx="114300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0000"/>
                </a:solidFill>
              </a:rPr>
              <a:t>66.134.207.43</a:t>
            </a:r>
          </a:p>
        </p:txBody>
      </p:sp>
      <p:sp>
        <p:nvSpPr>
          <p:cNvPr id="191513" name="Text Box 25"/>
          <p:cNvSpPr txBox="1">
            <a:spLocks noChangeArrowheads="1"/>
          </p:cNvSpPr>
          <p:nvPr/>
        </p:nvSpPr>
        <p:spPr bwMode="auto">
          <a:xfrm>
            <a:off x="160338" y="4800600"/>
            <a:ext cx="125730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0000"/>
                </a:solidFill>
              </a:rPr>
              <a:t>www.perdu.com</a:t>
            </a:r>
          </a:p>
        </p:txBody>
      </p:sp>
      <p:sp>
        <p:nvSpPr>
          <p:cNvPr id="191514" name="Text Box 26"/>
          <p:cNvSpPr txBox="1">
            <a:spLocks noChangeArrowheads="1"/>
          </p:cNvSpPr>
          <p:nvPr/>
        </p:nvSpPr>
        <p:spPr bwMode="auto">
          <a:xfrm>
            <a:off x="6881813" y="3860800"/>
            <a:ext cx="847725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0000"/>
                </a:solidFill>
              </a:rPr>
              <a:t>Page web</a:t>
            </a:r>
          </a:p>
        </p:txBody>
      </p:sp>
      <p:sp>
        <p:nvSpPr>
          <p:cNvPr id="191515" name="Text Box 27"/>
          <p:cNvSpPr txBox="1">
            <a:spLocks noChangeArrowheads="1"/>
          </p:cNvSpPr>
          <p:nvPr/>
        </p:nvSpPr>
        <p:spPr bwMode="auto">
          <a:xfrm>
            <a:off x="3284538" y="3789363"/>
            <a:ext cx="992187" cy="368300"/>
          </a:xfrm>
          <a:prstGeom prst="rect">
            <a:avLst/>
          </a:prstGeom>
          <a:solidFill>
            <a:srgbClr val="33CC3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</a:rPr>
              <a:t>Routeur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4" grpId="0" animBg="1"/>
      <p:bldP spid="191495" grpId="0" animBg="1"/>
      <p:bldP spid="191496" grpId="0" animBg="1"/>
      <p:bldP spid="191497" grpId="0" animBg="1"/>
      <p:bldP spid="191498" grpId="0" animBg="1"/>
      <p:bldP spid="191502" grpId="0" animBg="1"/>
      <p:bldP spid="191504" grpId="0" animBg="1"/>
      <p:bldP spid="191505" grpId="0" animBg="1"/>
      <p:bldP spid="191506" grpId="0" animBg="1"/>
      <p:bldP spid="191507" grpId="0" animBg="1"/>
      <p:bldP spid="191508" grpId="0" animBg="1"/>
      <p:bldP spid="191509" grpId="0" animBg="1"/>
      <p:bldP spid="191510" grpId="0" animBg="1"/>
      <p:bldP spid="1915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Les autres…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69225" cy="4111625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FTP : Transfert de fichiers</a:t>
            </a:r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SSH : Console sécurisée</a:t>
            </a:r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IRC : Discussion</a:t>
            </a:r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SMTP : Mail</a:t>
            </a:r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LDAP : Annuaire</a:t>
            </a:r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Et la suite…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2636838"/>
            <a:ext cx="7485062" cy="3430587"/>
          </a:xfrm>
          <a:ln/>
        </p:spPr>
        <p:txBody>
          <a:bodyPr/>
          <a:lstStyle/>
          <a:p>
            <a:pPr marL="338138" indent="-33813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Nouveau protocole d'adressage</a:t>
            </a:r>
          </a:p>
          <a:p>
            <a:pPr marL="738188" lvl="1" indent="-28098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IPv6</a:t>
            </a:r>
          </a:p>
          <a:p>
            <a:pPr marL="338138" indent="-33813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Nouvelles technologies réseaux :</a:t>
            </a:r>
          </a:p>
          <a:p>
            <a:pPr marL="738188" lvl="1" indent="-28098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Bluetooth</a:t>
            </a:r>
          </a:p>
          <a:p>
            <a:pPr marL="738188" lvl="1" indent="-28098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Wi-fi</a:t>
            </a:r>
          </a:p>
          <a:p>
            <a:pPr marL="738188" lvl="1" indent="-28098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Gigabit Ethernet</a:t>
            </a:r>
          </a:p>
          <a:p>
            <a:pPr marL="738188" lvl="1" indent="-28098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997200"/>
            <a:ext cx="8226425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Bases d’administration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La sécurité (1/2)</a:t>
            </a:r>
            <a:r>
              <a:rPr lang="ar-SA">
                <a:cs typeface="Arial" charset="0"/>
              </a:rPr>
              <a:t>‏</a:t>
            </a:r>
            <a:endParaRPr lang="en-GB"/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69225" cy="4111625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Plusieurs aspects :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Topologies</a:t>
            </a:r>
          </a:p>
          <a:p>
            <a:pPr lvl="2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		Choix d'une topologie sure</a:t>
            </a:r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Système d'exploitation</a:t>
            </a:r>
          </a:p>
          <a:p>
            <a:pPr lvl="2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		Mise à jour Windows Update</a:t>
            </a:r>
          </a:p>
          <a:p>
            <a:pPr lvl="2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		Les pilotes (drivers)</a:t>
            </a:r>
            <a:r>
              <a:rPr lang="ar-SA">
                <a:cs typeface="Arial" charset="0"/>
              </a:rPr>
              <a:t>‏</a:t>
            </a:r>
            <a:endParaRPr lang="en-GB"/>
          </a:p>
          <a:p>
            <a:pPr marL="738188" lvl="1" indent="-28098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Matérielle</a:t>
            </a:r>
          </a:p>
          <a:p>
            <a:pPr lvl="2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		Protéger physiquement les machines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La sécurité (2/2)</a:t>
            </a:r>
            <a:r>
              <a:rPr lang="ar-SA">
                <a:cs typeface="Arial" charset="0"/>
              </a:rPr>
              <a:t>‏</a:t>
            </a:r>
            <a:endParaRPr lang="en-GB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69225" cy="4111625"/>
          </a:xfrm>
          <a:ln/>
        </p:spPr>
        <p:txBody>
          <a:bodyPr/>
          <a:lstStyle/>
          <a:p>
            <a:pPr marL="738188" lvl="1" indent="-280988">
              <a:lnSpc>
                <a:spcPct val="100000"/>
              </a:lnSpc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/>
              <a:t>Utilisation d’application sécurisées</a:t>
            </a:r>
          </a:p>
          <a:p>
            <a:pPr marL="738188" lvl="1" indent="-280988">
              <a:lnSpc>
                <a:spcPct val="100000"/>
              </a:lnSpc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/>
              <a:t>Formation des utilisateurs</a:t>
            </a:r>
          </a:p>
          <a:p>
            <a:pPr lvl="2">
              <a:lnSpc>
                <a:spcPct val="100000"/>
              </a:lnSpc>
              <a:buFont typeface="Wingdings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/>
              <a:t>	Mots de passe</a:t>
            </a:r>
          </a:p>
          <a:p>
            <a:pPr lvl="2">
              <a:lnSpc>
                <a:spcPct val="100000"/>
              </a:lnSpc>
              <a:buFont typeface="Wingdings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/>
              <a:t>	Hérésies (modem, divulgation mot de passe)</a:t>
            </a:r>
            <a:r>
              <a:rPr lang="ar-SA">
                <a:cs typeface="Arial" charset="0"/>
              </a:rPr>
              <a:t>‏</a:t>
            </a:r>
            <a:endParaRPr lang="en-GB"/>
          </a:p>
          <a:p>
            <a:pPr marL="738188" lvl="1" indent="-280988">
              <a:lnSpc>
                <a:spcPct val="100000"/>
              </a:lnSpc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/>
              <a:t>Veille</a:t>
            </a:r>
          </a:p>
          <a:p>
            <a:pPr lvl="2">
              <a:lnSpc>
                <a:spcPct val="100000"/>
              </a:lnSpc>
              <a:buFont typeface="Wingdings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/>
              <a:t>	Surveillance</a:t>
            </a:r>
          </a:p>
          <a:p>
            <a:pPr lvl="2">
              <a:lnSpc>
                <a:spcPct val="100000"/>
              </a:lnSpc>
              <a:buFont typeface="Wingdings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/>
              <a:t>	Information</a:t>
            </a:r>
          </a:p>
          <a:p>
            <a:pPr lvl="2">
              <a:lnSpc>
                <a:spcPct val="100000"/>
              </a:lnSpc>
              <a:buFont typeface="Wingdings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/>
              <a:t>	Construction d'une base de ressources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DHCP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060575"/>
            <a:ext cx="7772400" cy="4514850"/>
          </a:xfrm>
          <a:ln/>
        </p:spPr>
        <p:txBody>
          <a:bodyPr/>
          <a:lstStyle/>
          <a:p>
            <a:pPr marL="338138" indent="-33813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Configuration auto d'interface réseaux</a:t>
            </a:r>
          </a:p>
          <a:p>
            <a:pPr marL="738188" lvl="1" indent="-28098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Adresse IP</a:t>
            </a:r>
          </a:p>
          <a:p>
            <a:pPr marL="738188" lvl="1" indent="-28098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Gateway</a:t>
            </a:r>
          </a:p>
          <a:p>
            <a:pPr marL="738188" lvl="1" indent="-28098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Masque de sous-réseau</a:t>
            </a:r>
          </a:p>
          <a:p>
            <a:pPr marL="738188" lvl="1" indent="-28098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Serveur DNS</a:t>
            </a:r>
          </a:p>
          <a:p>
            <a:pPr marL="738188" lvl="1" indent="-28098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Nom de domaine</a:t>
            </a:r>
          </a:p>
          <a:p>
            <a:pPr marL="338138" indent="-33813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Bail limité</a:t>
            </a:r>
          </a:p>
          <a:p>
            <a:pPr marL="338138" indent="-33813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Sécurité : distribution par adresse MAC </a:t>
            </a:r>
          </a:p>
          <a:p>
            <a:pPr marL="338138" indent="-338138">
              <a:lnSpc>
                <a:spcPct val="9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Les scripts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2205038"/>
            <a:ext cx="7861300" cy="4033837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Pour automatiser les taches répétitives</a:t>
            </a:r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Pour lancer des taches à heure fixe</a:t>
            </a:r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Pour mettre à jour de nombreux fichiers</a:t>
            </a:r>
          </a:p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  <a:p>
            <a:pPr marL="338138" indent="-338138">
              <a:lnSpc>
                <a:spcPct val="100000"/>
              </a:lnSpc>
              <a:spcBef>
                <a:spcPts val="9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3600"/>
          </a:p>
          <a:p>
            <a:pPr lvl="2">
              <a:lnSpc>
                <a:spcPct val="87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3600"/>
              <a:t>				  Les SCRIPTS !</a:t>
            </a:r>
          </a:p>
        </p:txBody>
      </p:sp>
      <p:sp>
        <p:nvSpPr>
          <p:cNvPr id="205828" name="AutoShape 4"/>
          <p:cNvSpPr>
            <a:spLocks noChangeArrowheads="1"/>
          </p:cNvSpPr>
          <p:nvPr/>
        </p:nvSpPr>
        <p:spPr bwMode="auto">
          <a:xfrm>
            <a:off x="996950" y="5254625"/>
            <a:ext cx="2016125" cy="431800"/>
          </a:xfrm>
          <a:prstGeom prst="rightArrow">
            <a:avLst>
              <a:gd name="adj1" fmla="val 50000"/>
              <a:gd name="adj2" fmla="val 116728"/>
            </a:avLst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/>
              <a:t>Exemple : ps2ascii.bat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60887"/>
          </a:xfrm>
          <a:ln/>
        </p:spPr>
        <p:txBody>
          <a:bodyPr/>
          <a:lstStyle/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@echo off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if '%1'=='' goto a0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if '%2'=='' goto a1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gs -q -dNODISPLAY -dNOBIND -dWRITESYSTEMDICT -dSIMPLE ps2ascii.ps %1 -c quit &gt;%2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goto x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:a0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gs -q -dNODISPLAY -dNOBIND -dWRITESYSTEMDICT -dSIMPLE ps2ascii.ps - -c quit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goto x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:a1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gs -q -dNODISPLAY -dNOBIND -dWRITESYSTEMDICT -dSIMPLE ps2ascii.ps %1 -c quit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goto x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:x</a:t>
            </a:r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800"/>
          </a:p>
          <a:p>
            <a:pPr marL="338138" indent="-338138">
              <a:lnSpc>
                <a:spcPct val="80000"/>
              </a:lnSpc>
              <a:spcBef>
                <a:spcPts val="4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8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Principes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424362"/>
          </a:xfrm>
          <a:ln/>
        </p:spPr>
        <p:txBody>
          <a:bodyPr/>
          <a:lstStyle/>
          <a:p>
            <a:pPr marL="338138" indent="-338138">
              <a:lnSpc>
                <a:spcPct val="8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Echange de données entre 2 ordinateurs</a:t>
            </a:r>
          </a:p>
          <a:p>
            <a:pPr marL="338138" indent="-338138">
              <a:lnSpc>
                <a:spcPct val="80000"/>
              </a:lnSpc>
              <a:spcBef>
                <a:spcPts val="7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/>
          </a:p>
          <a:p>
            <a:pPr marL="338138" indent="-338138">
              <a:lnSpc>
                <a:spcPct val="80000"/>
              </a:lnSpc>
              <a:spcBef>
                <a:spcPts val="7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/>
          </a:p>
          <a:p>
            <a:pPr marL="338138" indent="-338138">
              <a:lnSpc>
                <a:spcPct val="80000"/>
              </a:lnSpc>
              <a:spcBef>
                <a:spcPts val="7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/>
          </a:p>
          <a:p>
            <a:pPr marL="338138" indent="-338138">
              <a:lnSpc>
                <a:spcPct val="80000"/>
              </a:lnSpc>
              <a:spcBef>
                <a:spcPts val="4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600"/>
          </a:p>
          <a:p>
            <a:pPr marL="338138" indent="-338138">
              <a:lnSpc>
                <a:spcPct val="80000"/>
              </a:lnSpc>
              <a:spcBef>
                <a:spcPts val="4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600"/>
          </a:p>
          <a:p>
            <a:pPr marL="338138" indent="-338138">
              <a:lnSpc>
                <a:spcPct val="80000"/>
              </a:lnSpc>
              <a:spcBef>
                <a:spcPts val="4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600"/>
          </a:p>
          <a:p>
            <a:pPr marL="338138" indent="-338138" algn="ctr">
              <a:lnSpc>
                <a:spcPct val="80000"/>
              </a:lnSpc>
              <a:spcBef>
                <a:spcPts val="4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600"/>
              <a:t>Il faut gommer les différences aux niveaux matériel et logiciel entre les 2 machines</a:t>
            </a:r>
          </a:p>
          <a:p>
            <a:pPr marL="338138" indent="-338138">
              <a:lnSpc>
                <a:spcPct val="80000"/>
              </a:lnSpc>
              <a:spcBef>
                <a:spcPts val="7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/>
          </a:p>
          <a:p>
            <a:pPr marL="338138" indent="-338138">
              <a:lnSpc>
                <a:spcPct val="8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Comment se comprennent-ils ?	</a:t>
            </a:r>
          </a:p>
          <a:p>
            <a:pPr lvl="2">
              <a:lnSpc>
                <a:spcPct val="80000"/>
              </a:lnSpc>
              <a:spcBef>
                <a:spcPts val="7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>
                <a:solidFill>
                  <a:srgbClr val="CC3300"/>
                </a:solidFill>
              </a:rPr>
              <a:t>			</a:t>
            </a:r>
            <a:r>
              <a:rPr lang="en-GB" sz="2800">
                <a:solidFill>
                  <a:srgbClr val="CC3300"/>
                </a:solidFill>
              </a:rPr>
              <a:t>Grâce aux protocoles</a:t>
            </a:r>
          </a:p>
          <a:p>
            <a:pPr marL="338138" indent="-338138">
              <a:lnSpc>
                <a:spcPct val="80000"/>
              </a:lnSpc>
              <a:spcBef>
                <a:spcPts val="7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/>
          </a:p>
        </p:txBody>
      </p:sp>
      <p:sp>
        <p:nvSpPr>
          <p:cNvPr id="150532" name="Rectangle 4"/>
          <p:cNvSpPr>
            <a:spLocks noChangeArrowheads="1"/>
          </p:cNvSpPr>
          <p:nvPr/>
        </p:nvSpPr>
        <p:spPr bwMode="auto">
          <a:xfrm>
            <a:off x="1331913" y="2924175"/>
            <a:ext cx="1295400" cy="1081088"/>
          </a:xfrm>
          <a:prstGeom prst="rect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0533" name="Rectangle 5"/>
          <p:cNvSpPr>
            <a:spLocks noChangeArrowheads="1"/>
          </p:cNvSpPr>
          <p:nvPr/>
        </p:nvSpPr>
        <p:spPr bwMode="auto">
          <a:xfrm>
            <a:off x="6516688" y="2924175"/>
            <a:ext cx="1295400" cy="1081088"/>
          </a:xfrm>
          <a:prstGeom prst="rect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0534" name="Line 6"/>
          <p:cNvSpPr>
            <a:spLocks noChangeShapeType="1"/>
          </p:cNvSpPr>
          <p:nvPr/>
        </p:nvSpPr>
        <p:spPr bwMode="auto">
          <a:xfrm>
            <a:off x="2627313" y="3500438"/>
            <a:ext cx="3889375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4211638" y="3141663"/>
            <a:ext cx="11525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</a:rPr>
              <a:t>Données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Protocole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420938"/>
            <a:ext cx="6477000" cy="3452812"/>
          </a:xfrm>
          <a:ln/>
        </p:spPr>
        <p:txBody>
          <a:bodyPr/>
          <a:lstStyle/>
          <a:p>
            <a:pPr marL="338138" indent="-33813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Le support physique</a:t>
            </a:r>
          </a:p>
          <a:p>
            <a:pPr lvl="2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Electrique : câble cuivre</a:t>
            </a:r>
          </a:p>
          <a:p>
            <a:pPr lvl="2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Ondes : air (faisceau hertzien, wifi ...)</a:t>
            </a:r>
            <a:r>
              <a:rPr lang="ar-SA">
                <a:cs typeface="Arial" charset="0"/>
              </a:rPr>
              <a:t>‏</a:t>
            </a:r>
            <a:endParaRPr lang="en-GB"/>
          </a:p>
          <a:p>
            <a:pPr lvl="2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Optique : fibre optique</a:t>
            </a:r>
          </a:p>
          <a:p>
            <a:pPr marL="338138" indent="-338138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Le codage</a:t>
            </a:r>
          </a:p>
          <a:p>
            <a:pPr lvl="2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Analogique</a:t>
            </a:r>
          </a:p>
          <a:p>
            <a:pPr lvl="2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Numérique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Exemple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69225" cy="4111625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Votre modem à la maison</a:t>
            </a:r>
          </a:p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</p:txBody>
      </p:sp>
      <p:sp>
        <p:nvSpPr>
          <p:cNvPr id="154628" name="Rectangle 4"/>
          <p:cNvSpPr>
            <a:spLocks noChangeArrowheads="1"/>
          </p:cNvSpPr>
          <p:nvPr/>
        </p:nvSpPr>
        <p:spPr bwMode="auto">
          <a:xfrm>
            <a:off x="395288" y="2997200"/>
            <a:ext cx="8569325" cy="3095625"/>
          </a:xfrm>
          <a:prstGeom prst="rect">
            <a:avLst/>
          </a:prstGeom>
          <a:solidFill>
            <a:srgbClr val="00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1546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4365625"/>
            <a:ext cx="6122988" cy="660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344488" y="4872038"/>
            <a:ext cx="1584325" cy="70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FFFFFF"/>
                </a:solidFill>
              </a:rPr>
              <a:t>Ordinateur</a:t>
            </a:r>
          </a:p>
          <a:p>
            <a:pPr algn="ctr">
              <a:lnSpc>
                <a:spcPct val="100000"/>
              </a:lnSpc>
              <a:spcBef>
                <a:spcPts val="100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FFFFFF"/>
                </a:solidFill>
              </a:rPr>
              <a:t>(Numérique)</a:t>
            </a:r>
            <a:r>
              <a:rPr lang="ar-SA" sz="1600">
                <a:solidFill>
                  <a:srgbClr val="FFFFFF"/>
                </a:solidFill>
                <a:cs typeface="Arial" charset="0"/>
              </a:rPr>
              <a:t>‏</a:t>
            </a:r>
            <a:endParaRPr lang="en-GB" sz="1600">
              <a:solidFill>
                <a:srgbClr val="FFFFFF"/>
              </a:solidFill>
            </a:endParaRPr>
          </a:p>
        </p:txBody>
      </p:sp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3059113" y="4868863"/>
            <a:ext cx="2592387" cy="70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FFFFFF"/>
                </a:solidFill>
              </a:rPr>
              <a:t>Lignes téléphoniques</a:t>
            </a:r>
          </a:p>
          <a:p>
            <a:pPr algn="ctr">
              <a:lnSpc>
                <a:spcPct val="100000"/>
              </a:lnSpc>
              <a:spcBef>
                <a:spcPts val="100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FFFFFF"/>
                </a:solidFill>
              </a:rPr>
              <a:t>(Analogique)</a:t>
            </a:r>
            <a:r>
              <a:rPr lang="ar-SA" sz="1600">
                <a:solidFill>
                  <a:srgbClr val="FFFFFF"/>
                </a:solidFill>
                <a:cs typeface="Arial" charset="0"/>
              </a:rPr>
              <a:t>‏</a:t>
            </a:r>
            <a:endParaRPr lang="en-GB" sz="1600">
              <a:solidFill>
                <a:srgbClr val="FFFFFF"/>
              </a:solidFill>
            </a:endParaRPr>
          </a:p>
        </p:txBody>
      </p:sp>
      <p:sp>
        <p:nvSpPr>
          <p:cNvPr id="154632" name="Text Box 8"/>
          <p:cNvSpPr txBox="1">
            <a:spLocks noChangeArrowheads="1"/>
          </p:cNvSpPr>
          <p:nvPr/>
        </p:nvSpPr>
        <p:spPr bwMode="auto">
          <a:xfrm>
            <a:off x="6176963" y="4945063"/>
            <a:ext cx="1584325" cy="70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FFFFFF"/>
                </a:solidFill>
              </a:rPr>
              <a:t>Provider</a:t>
            </a:r>
          </a:p>
          <a:p>
            <a:pPr algn="ctr">
              <a:lnSpc>
                <a:spcPct val="100000"/>
              </a:lnSpc>
              <a:spcBef>
                <a:spcPts val="100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FFFFFF"/>
                </a:solidFill>
              </a:rPr>
              <a:t>(Numérique)</a:t>
            </a:r>
            <a:r>
              <a:rPr lang="ar-SA" sz="1600">
                <a:solidFill>
                  <a:srgbClr val="FFFFFF"/>
                </a:solidFill>
                <a:cs typeface="Arial" charset="0"/>
              </a:rPr>
              <a:t>‏</a:t>
            </a:r>
            <a:endParaRPr lang="en-GB" sz="1600">
              <a:solidFill>
                <a:srgbClr val="FFFFFF"/>
              </a:solidFill>
            </a:endParaRPr>
          </a:p>
        </p:txBody>
      </p:sp>
      <p:sp>
        <p:nvSpPr>
          <p:cNvPr id="154633" name="Text Box 9"/>
          <p:cNvSpPr txBox="1">
            <a:spLocks noChangeArrowheads="1"/>
          </p:cNvSpPr>
          <p:nvPr/>
        </p:nvSpPr>
        <p:spPr bwMode="auto">
          <a:xfrm>
            <a:off x="3851275" y="5661025"/>
            <a:ext cx="12239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FF0000"/>
                </a:solidFill>
              </a:rPr>
              <a:t>Modem</a:t>
            </a:r>
          </a:p>
        </p:txBody>
      </p:sp>
      <p:sp>
        <p:nvSpPr>
          <p:cNvPr id="154634" name="Line 10"/>
          <p:cNvSpPr>
            <a:spLocks noChangeShapeType="1"/>
          </p:cNvSpPr>
          <p:nvPr/>
        </p:nvSpPr>
        <p:spPr bwMode="auto">
          <a:xfrm flipV="1">
            <a:off x="4859338" y="4937125"/>
            <a:ext cx="1800225" cy="8731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4635" name="Line 11"/>
          <p:cNvSpPr>
            <a:spLocks noChangeShapeType="1"/>
          </p:cNvSpPr>
          <p:nvPr/>
        </p:nvSpPr>
        <p:spPr bwMode="auto">
          <a:xfrm flipH="1" flipV="1">
            <a:off x="2479675" y="4937125"/>
            <a:ext cx="1593850" cy="8731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4636" name="AutoShape 12"/>
          <p:cNvSpPr>
            <a:spLocks noChangeArrowheads="1"/>
          </p:cNvSpPr>
          <p:nvPr/>
        </p:nvSpPr>
        <p:spPr bwMode="auto">
          <a:xfrm>
            <a:off x="7667625" y="4221163"/>
            <a:ext cx="792163" cy="576262"/>
          </a:xfrm>
          <a:prstGeom prst="leftRightArrow">
            <a:avLst>
              <a:gd name="adj1" fmla="val 50000"/>
              <a:gd name="adj2" fmla="val 27366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4637" name="Text Box 13"/>
          <p:cNvSpPr txBox="1">
            <a:spLocks noChangeArrowheads="1"/>
          </p:cNvSpPr>
          <p:nvPr/>
        </p:nvSpPr>
        <p:spPr bwMode="auto">
          <a:xfrm>
            <a:off x="8482013" y="3144838"/>
            <a:ext cx="360362" cy="253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25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FFFFFF"/>
                </a:solidFill>
              </a:rPr>
              <a:t>INTERNET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Les types de réseaux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205038"/>
            <a:ext cx="7772400" cy="3386137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WAN </a:t>
            </a:r>
            <a:r>
              <a:rPr lang="en-GB" sz="2000"/>
              <a:t>(Wide Area Network) : réseau national ou international</a:t>
            </a:r>
          </a:p>
          <a:p>
            <a:pPr lvl="2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>
                <a:solidFill>
                  <a:srgbClr val="FF0000"/>
                </a:solidFill>
              </a:rPr>
              <a:t>Plusieurs centaines de Km de diamètre</a:t>
            </a:r>
          </a:p>
          <a:p>
            <a:pPr marL="338138" indent="-338138">
              <a:lnSpc>
                <a:spcPct val="10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MAN </a:t>
            </a:r>
            <a:r>
              <a:rPr lang="en-GB" sz="2000"/>
              <a:t>(Metropolitan Area Network) : réseau métropolitain </a:t>
            </a:r>
          </a:p>
          <a:p>
            <a:pPr marL="338138" indent="-338138">
              <a:lnSpc>
                <a:spcPct val="100000"/>
              </a:lnSpc>
              <a:spcBef>
                <a:spcPct val="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		</a:t>
            </a:r>
            <a:r>
              <a:rPr lang="en-GB" sz="2400">
                <a:solidFill>
                  <a:srgbClr val="FF0000"/>
                </a:solidFill>
              </a:rPr>
              <a:t>Dizaines de Km</a:t>
            </a:r>
          </a:p>
          <a:p>
            <a:pPr marL="338138" indent="-338138">
              <a:lnSpc>
                <a:spcPct val="10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LAN </a:t>
            </a:r>
            <a:r>
              <a:rPr lang="en-GB" sz="2000"/>
              <a:t>(Local Area Network) : réseau local</a:t>
            </a:r>
          </a:p>
          <a:p>
            <a:pPr marL="338138" indent="-338138">
              <a:lnSpc>
                <a:spcPct val="100000"/>
              </a:lnSpc>
              <a:spcBef>
                <a:spcPct val="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		</a:t>
            </a:r>
            <a:r>
              <a:rPr lang="en-GB" sz="2400">
                <a:solidFill>
                  <a:srgbClr val="FF0000"/>
                </a:solidFill>
              </a:rPr>
              <a:t>Centaines de mètres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Réseau local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33900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  <a:p>
            <a:pPr marL="338138" indent="-338138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Quel matériels ?</a:t>
            </a:r>
          </a:p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/>
          </a:p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		- Hubs (Répéteurs)</a:t>
            </a:r>
            <a:r>
              <a:rPr lang="ar-SA">
                <a:cs typeface="Arial" charset="0"/>
              </a:rPr>
              <a:t>‏</a:t>
            </a:r>
            <a:endParaRPr lang="en-GB"/>
          </a:p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		- Switches (Concentrateurs)</a:t>
            </a:r>
            <a:r>
              <a:rPr lang="ar-SA">
                <a:cs typeface="Arial" charset="0"/>
              </a:rPr>
              <a:t>‏</a:t>
            </a:r>
            <a:endParaRPr lang="en-GB"/>
          </a:p>
          <a:p>
            <a:pPr marL="338138" indent="-338138">
              <a:lnSpc>
                <a:spcPct val="100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		- Routeurs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ChangeArrowheads="1"/>
          </p:cNvSpPr>
          <p:nvPr/>
        </p:nvSpPr>
        <p:spPr bwMode="auto">
          <a:xfrm>
            <a:off x="900113" y="2276475"/>
            <a:ext cx="7488237" cy="4105275"/>
          </a:xfrm>
          <a:prstGeom prst="rect">
            <a:avLst/>
          </a:prstGeom>
          <a:solidFill>
            <a:srgbClr val="00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Topologies</a:t>
            </a:r>
          </a:p>
        </p:txBody>
      </p:sp>
      <p:pic>
        <p:nvPicPr>
          <p:cNvPr id="1607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5113" y="2771775"/>
            <a:ext cx="3286125" cy="298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4787900" y="4365625"/>
            <a:ext cx="3600450" cy="101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50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Réseau Ethernet avec </a:t>
            </a:r>
          </a:p>
          <a:p>
            <a:pPr algn="ctr">
              <a:lnSpc>
                <a:spcPct val="100000"/>
              </a:lnSpc>
              <a:spcBef>
                <a:spcPts val="150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topologie en BUS</a:t>
            </a:r>
          </a:p>
        </p:txBody>
      </p:sp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4932363" y="2852738"/>
            <a:ext cx="36004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50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plus courante 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457200" y="1676400"/>
            <a:ext cx="8280400" cy="4679950"/>
          </a:xfrm>
          <a:prstGeom prst="rect">
            <a:avLst/>
          </a:prstGeom>
          <a:solidFill>
            <a:srgbClr val="00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title"/>
          </p:nvPr>
        </p:nvSpPr>
        <p:spPr>
          <a:xfrm>
            <a:off x="1150938" y="212725"/>
            <a:ext cx="7789862" cy="14620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Topologies</a:t>
            </a: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71575" y="1704975"/>
            <a:ext cx="3814763" cy="4114800"/>
          </a:xfrm>
          <a:ln/>
        </p:spPr>
        <p:txBody>
          <a:bodyPr/>
          <a:lstStyle/>
          <a:p>
            <a:pPr marL="338138" indent="-338138">
              <a:lnSpc>
                <a:spcPct val="10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>
                <a:solidFill>
                  <a:srgbClr val="FFFFFF"/>
                </a:solidFill>
              </a:rPr>
              <a:t>Mais aussi :</a:t>
            </a:r>
          </a:p>
        </p:txBody>
      </p:sp>
      <p:pic>
        <p:nvPicPr>
          <p:cNvPr id="162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4913" y="2260600"/>
            <a:ext cx="2789237" cy="172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6282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" y="3836988"/>
            <a:ext cx="2171700" cy="2303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6282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24263" y="3979863"/>
            <a:ext cx="2962275" cy="208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6282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4850" y="1820863"/>
            <a:ext cx="2808288" cy="2306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666</Words>
  <Application>Microsoft Office PowerPoint</Application>
  <PresentationFormat>Affichage à l'écran (4:3)</PresentationFormat>
  <Paragraphs>240</Paragraphs>
  <Slides>28</Slides>
  <Notes>28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Modèle par défaut</vt:lpstr>
      <vt:lpstr>Les réseaux</vt:lpstr>
      <vt:lpstr>Histoire</vt:lpstr>
      <vt:lpstr>Principes</vt:lpstr>
      <vt:lpstr>Protocole</vt:lpstr>
      <vt:lpstr>Exemple</vt:lpstr>
      <vt:lpstr>Les types de réseaux</vt:lpstr>
      <vt:lpstr>Réseau local</vt:lpstr>
      <vt:lpstr>Topologies</vt:lpstr>
      <vt:lpstr>Topologies</vt:lpstr>
      <vt:lpstr>Topologies</vt:lpstr>
      <vt:lpstr>Internet ?</vt:lpstr>
      <vt:lpstr>La numérotation IPv4</vt:lpstr>
      <vt:lpstr>Les classes d'adresses</vt:lpstr>
      <vt:lpstr>Notations</vt:lpstr>
      <vt:lpstr>Les services réseau</vt:lpstr>
      <vt:lpstr>Le Web</vt:lpstr>
      <vt:lpstr>Le Web</vt:lpstr>
      <vt:lpstr>La résolution de nom / DNS</vt:lpstr>
      <vt:lpstr>DNS, la suite…</vt:lpstr>
      <vt:lpstr>Un exemple : www.perdu.com</vt:lpstr>
      <vt:lpstr>Les autres…</vt:lpstr>
      <vt:lpstr>Et la suite…</vt:lpstr>
      <vt:lpstr>Bases d’administration</vt:lpstr>
      <vt:lpstr>La sécurité (1/2)‏</vt:lpstr>
      <vt:lpstr>La sécurité (2/2)‏</vt:lpstr>
      <vt:lpstr>DHCP</vt:lpstr>
      <vt:lpstr>Les scripts</vt:lpstr>
      <vt:lpstr>Exemple : ps2ascii.bat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ORDINATEUR ? Koi ki di lui…</dc:title>
  <dc:creator>Bertin</dc:creator>
  <cp:lastModifiedBy>Bertin</cp:lastModifiedBy>
  <cp:revision>4</cp:revision>
  <dcterms:modified xsi:type="dcterms:W3CDTF">2013-04-01T13:22:26Z</dcterms:modified>
</cp:coreProperties>
</file>